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12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?>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76" r:id="rId3"/>
    <p:sldId id="257" r:id="rId4"/>
    <p:sldId id="258" r:id="rId5"/>
    <p:sldId id="260" r:id="rId6"/>
    <p:sldId id="261" r:id="rId7"/>
    <p:sldId id="277" r:id="rId8"/>
    <p:sldId id="271" r:id="rId9"/>
    <p:sldId id="270" r:id="rId10"/>
    <p:sldId id="269" r:id="rId11"/>
    <p:sldId id="272" r:id="rId12"/>
    <p:sldId id="273" r:id="rId13"/>
    <p:sldId id="274" r:id="rId14"/>
    <p:sldId id="268" r:id="rId15"/>
    <p:sldId id="275" r:id="rId16"/>
    <p:sldId id="265" r:id="rId17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67"/>
    <p:restoredTop sz="94580"/>
  </p:normalViewPr>
  <p:slideViewPr>
    <p:cSldViewPr snapToGrid="0" snapToObjects="1">
      <p:cViewPr>
        <p:scale>
          <a:sx n="161" d="100"/>
          <a:sy n="161" d="100"/>
        </p:scale>
        <p:origin x="0" y="-48"/>
      </p:cViewPr>
      <p:guideLst/>
    </p:cSldViewPr>
  </p:slideViewPr>
  <p:notesTextViewPr>
    <p:cViewPr>
      <p:scale>
        <a:sx n="1" d="1"/>
        <a:sy n="1" d="1"/>
      </p:scale>
      <p:origin x="0" y="-2872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?>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?>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?>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?>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Revenue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0A2342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5CF3-8248-B69D-58335FAE8323}"/>
              </c:ext>
            </c:extLst>
          </c:dPt>
          <c:dPt>
            <c:idx val="1"/>
            <c:bubble3D val="0"/>
            <c:spPr>
              <a:solidFill>
                <a:srgbClr val="0D9488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5CF3-8248-B69D-58335FAE8323}"/>
              </c:ext>
            </c:extLst>
          </c:dPt>
          <c:dPt>
            <c:idx val="2"/>
            <c:bubble3D val="0"/>
            <c:spPr>
              <a:solidFill>
                <a:srgbClr val="64748B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5CF3-8248-B69D-58335FAE8323}"/>
              </c:ext>
            </c:extLst>
          </c:dPt>
          <c:dLbls>
            <c:dLbl>
              <c:idx val="0"/>
              <c:numFmt formatCode="0%" sourceLinked="0"/>
              <c:spPr/>
              <c:txPr>
                <a:bodyPr/>
                <a:lstStyle/>
                <a:p>
                  <a:pPr>
                    <a:defRPr sz="11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CF3-8248-B69D-58335FAE8323}"/>
                </c:ext>
              </c:extLst>
            </c:dLbl>
            <c:dLbl>
              <c:idx val="1"/>
              <c:numFmt formatCode="0%" sourceLinked="0"/>
              <c:spPr/>
              <c:txPr>
                <a:bodyPr/>
                <a:lstStyle/>
                <a:p>
                  <a:pPr>
                    <a:defRPr sz="11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CF3-8248-B69D-58335FAE8323}"/>
                </c:ext>
              </c:extLst>
            </c:dLbl>
            <c:dLbl>
              <c:idx val="2"/>
              <c:numFmt formatCode="0%" sourceLinked="0"/>
              <c:spPr/>
              <c:txPr>
                <a:bodyPr/>
                <a:lstStyle/>
                <a:p>
                  <a:pPr>
                    <a:defRPr sz="11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CF3-8248-B69D-58335FAE8323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Power Industry Services</c:v>
                </c:pt>
                <c:pt idx="1">
                  <c:v>Industrial Fabrication</c:v>
                </c:pt>
                <c:pt idx="2">
                  <c:v>Telecommunications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78</c:v>
                </c:pt>
                <c:pt idx="1">
                  <c:v>16</c:v>
                </c:pt>
                <c:pt idx="2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CF3-8248-B69D-58335FAE83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5"/>
      </c:doughnutChart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000"/>
          </a:pPr>
          <a:endParaRPr lang="en-US"/>
        </a:p>
      </c:txPr>
    </c:legend>
    <c:plotVisOnly val="1"/>
    <c:dispBlanksAs val="span"/>
    <c:showDLblsOverMax val="1"/>
  </c:chart>
  <c:spPr>
    <a:solidFill>
      <a:srgbClr val="F0FAFA"/>
    </a:solidFill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0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Historical ($M)</c:v>
                </c:pt>
              </c:strCache>
            </c:strRef>
          </c:tx>
          <c:spPr>
            <a:solidFill>
              <a:srgbClr val="2786D8"/>
            </a:solidFill>
          </c:spPr>
          <c:invertIfNegative val="1"/>
          <c:dLbls>
            <c:numFmt formatCode="\$#,##0" sourceLinked="0"/>
            <c:spPr>
              <a:noFill/>
              <a:ln>
                <a:noFill/>
              </a:ln>
            </c:spPr>
            <c:txPr>
              <a:bodyPr/>
              <a:lstStyle/>
              <a:p>
                <a:pPr>
                  <a:defRPr sz="750" b="1">
                    <a:solidFill>
                      <a:srgbClr val="FFFFFF"/>
                    </a:solidFill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Sheet1!$A$2:$A$11</c:f>
              <c:strCache>
                <c:ptCount val="10"/>
                <c:pt idx="0">
                  <c:v>FY21</c:v>
                </c:pt>
                <c:pt idx="1">
                  <c:v>FY22</c:v>
                </c:pt>
                <c:pt idx="2">
                  <c:v>FY23</c:v>
                </c:pt>
                <c:pt idx="3">
                  <c:v>FY24</c:v>
                </c:pt>
                <c:pt idx="4">
                  <c:v>FY25</c:v>
                </c:pt>
                <c:pt idx="5">
                  <c:v>FY26</c:v>
                </c:pt>
                <c:pt idx="6">
                  <c:v>FY27</c:v>
                </c:pt>
                <c:pt idx="7">
                  <c:v>FY28</c:v>
                </c:pt>
                <c:pt idx="8">
                  <c:v>FY29</c:v>
                </c:pt>
                <c:pt idx="9">
                  <c:v>FY30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392.2</c:v>
                </c:pt>
                <c:pt idx="1">
                  <c:v>509.4</c:v>
                </c:pt>
                <c:pt idx="2">
                  <c:v>455</c:v>
                </c:pt>
                <c:pt idx="3">
                  <c:v>573.29999999999995</c:v>
                </c:pt>
                <c:pt idx="4">
                  <c:v>874.2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  <c:ext xmlns:c16="http://schemas.microsoft.com/office/drawing/2014/chart" uri="{C3380CC4-5D6E-409C-BE32-E72D297353CC}">
              <c16:uniqueId val="{00000000-D55F-5A4C-B73B-BC65DC6267A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Projected ($M)</c:v>
                </c:pt>
              </c:strCache>
            </c:strRef>
          </c:tx>
          <c:spPr>
            <a:solidFill>
              <a:srgbClr val="2ECC6E"/>
            </a:solidFill>
          </c:spPr>
          <c:invertIfNegative val="1"/>
          <c:dLbls>
            <c:numFmt formatCode="\$#,##0" sourceLinked="0"/>
            <c:spPr>
              <a:noFill/>
              <a:ln>
                <a:noFill/>
              </a:ln>
            </c:spPr>
            <c:txPr>
              <a:bodyPr/>
              <a:lstStyle/>
              <a:p>
                <a:pPr>
                  <a:defRPr sz="750" b="1">
                    <a:solidFill>
                      <a:srgbClr val="FFFFFF"/>
                    </a:solidFill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Sheet1!$A$2:$A$11</c:f>
              <c:strCache>
                <c:ptCount val="10"/>
                <c:pt idx="0">
                  <c:v>FY21</c:v>
                </c:pt>
                <c:pt idx="1">
                  <c:v>FY22</c:v>
                </c:pt>
                <c:pt idx="2">
                  <c:v>FY23</c:v>
                </c:pt>
                <c:pt idx="3">
                  <c:v>FY24</c:v>
                </c:pt>
                <c:pt idx="4">
                  <c:v>FY25</c:v>
                </c:pt>
                <c:pt idx="5">
                  <c:v>FY26</c:v>
                </c:pt>
                <c:pt idx="6">
                  <c:v>FY27</c:v>
                </c:pt>
                <c:pt idx="7">
                  <c:v>FY28</c:v>
                </c:pt>
                <c:pt idx="8">
                  <c:v>FY29</c:v>
                </c:pt>
                <c:pt idx="9">
                  <c:v>FY30</c:v>
                </c:pt>
              </c:strCache>
            </c:strRef>
          </c:cat>
          <c:val>
            <c:numRef>
              <c:f>Sheet1!$C$2:$C$11</c:f>
              <c:numCache>
                <c:formatCode>General</c:formatCode>
                <c:ptCount val="10"/>
                <c:pt idx="5">
                  <c:v>1068.2</c:v>
                </c:pt>
                <c:pt idx="6">
                  <c:v>1305.2</c:v>
                </c:pt>
                <c:pt idx="7">
                  <c:v>1594.7</c:v>
                </c:pt>
                <c:pt idx="8">
                  <c:v>1948.6</c:v>
                </c:pt>
                <c:pt idx="9">
                  <c:v>2380.9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  <c:ext xmlns:c16="http://schemas.microsoft.com/office/drawing/2014/chart" uri="{C3380CC4-5D6E-409C-BE32-E72D297353CC}">
              <c16:uniqueId val="{00000001-D55F-5A4C-B73B-BC65DC626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55"/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700">
                <a:solidFill>
                  <a:srgbClr val="CCD6E8"/>
                </a:solidFill>
              </a:defRPr>
            </a:pPr>
            <a:endParaRPr lang="en-US"/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700">
                <a:solidFill>
                  <a:srgbClr val="CCD6E8"/>
                </a:solidFill>
              </a:defRPr>
            </a:pPr>
            <a:endParaRPr lang="en-US"/>
          </a:p>
        </c:txPr>
        <c:crossAx val="-2068027336"/>
        <c:crosses val="autoZero"/>
        <c:crossBetween val="between"/>
      </c:valAx>
      <c:spPr>
        <a:noFill/>
      </c:spPr>
    </c:plotArea>
    <c:legend>
      <c:legendPos val="b"/>
      <c:overlay val="0"/>
      <c:txPr>
        <a:bodyPr/>
        <a:lstStyle/>
        <a:p>
          <a:pPr>
            <a:defRPr sz="800">
              <a:solidFill>
                <a:srgbClr val="FFFFFF"/>
              </a:solidFill>
            </a:defRPr>
          </a:pPr>
          <a:endParaRPr lang="en-US"/>
        </a:p>
      </c:txPr>
    </c:legend>
    <c:plotVisOnly val="1"/>
    <c:dispBlanksAs val="gap"/>
    <c:showDLblsOverMax val="1"/>
  </c:chart>
  <c:spPr>
    <a:noFill/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0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Historical (%)</c:v>
                </c:pt>
              </c:strCache>
            </c:strRef>
          </c:tx>
          <c:spPr>
            <a:solidFill>
              <a:srgbClr val="2786D8"/>
            </a:solidFill>
          </c:spPr>
          <c:invertIfNegative val="1"/>
          <c:dLbls>
            <c:numFmt formatCode="0.0&quot;%&quot;" sourceLinked="0"/>
            <c:spPr>
              <a:noFill/>
              <a:ln>
                <a:noFill/>
              </a:ln>
            </c:spPr>
            <c:txPr>
              <a:bodyPr/>
              <a:lstStyle/>
              <a:p>
                <a:pPr>
                  <a:defRPr sz="750" b="1">
                    <a:solidFill>
                      <a:srgbClr val="FFFFFF"/>
                    </a:solidFill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Sheet1!$A$2:$A$10</c:f>
              <c:strCache>
                <c:ptCount val="9"/>
                <c:pt idx="0">
                  <c:v>FY22</c:v>
                </c:pt>
                <c:pt idx="1">
                  <c:v>FY23</c:v>
                </c:pt>
                <c:pt idx="2">
                  <c:v>FY24</c:v>
                </c:pt>
                <c:pt idx="3">
                  <c:v>FY25</c:v>
                </c:pt>
                <c:pt idx="4">
                  <c:v>FY26</c:v>
                </c:pt>
                <c:pt idx="5">
                  <c:v>FY27</c:v>
                </c:pt>
                <c:pt idx="6">
                  <c:v>FY28</c:v>
                </c:pt>
                <c:pt idx="7">
                  <c:v>FY29</c:v>
                </c:pt>
                <c:pt idx="8">
                  <c:v>FY30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29.9</c:v>
                </c:pt>
                <c:pt idx="1">
                  <c:v>-10.7</c:v>
                </c:pt>
                <c:pt idx="2">
                  <c:v>26</c:v>
                </c:pt>
                <c:pt idx="3">
                  <c:v>52.5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  <c:ext xmlns:c16="http://schemas.microsoft.com/office/drawing/2014/chart" uri="{C3380CC4-5D6E-409C-BE32-E72D297353CC}">
              <c16:uniqueId val="{00000000-044A-DE47-B44F-8905F466444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Projected (%)</c:v>
                </c:pt>
              </c:strCache>
            </c:strRef>
          </c:tx>
          <c:spPr>
            <a:solidFill>
              <a:srgbClr val="2ECC6E"/>
            </a:solidFill>
          </c:spPr>
          <c:invertIfNegative val="1"/>
          <c:dLbls>
            <c:numFmt formatCode="0.0&quot;%&quot;" sourceLinked="0"/>
            <c:spPr>
              <a:noFill/>
              <a:ln>
                <a:noFill/>
              </a:ln>
            </c:spPr>
            <c:txPr>
              <a:bodyPr/>
              <a:lstStyle/>
              <a:p>
                <a:pPr>
                  <a:defRPr sz="750" b="1">
                    <a:solidFill>
                      <a:srgbClr val="FFFFFF"/>
                    </a:solidFill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Sheet1!$A$2:$A$10</c:f>
              <c:strCache>
                <c:ptCount val="9"/>
                <c:pt idx="0">
                  <c:v>FY22</c:v>
                </c:pt>
                <c:pt idx="1">
                  <c:v>FY23</c:v>
                </c:pt>
                <c:pt idx="2">
                  <c:v>FY24</c:v>
                </c:pt>
                <c:pt idx="3">
                  <c:v>FY25</c:v>
                </c:pt>
                <c:pt idx="4">
                  <c:v>FY26</c:v>
                </c:pt>
                <c:pt idx="5">
                  <c:v>FY27</c:v>
                </c:pt>
                <c:pt idx="6">
                  <c:v>FY28</c:v>
                </c:pt>
                <c:pt idx="7">
                  <c:v>FY29</c:v>
                </c:pt>
                <c:pt idx="8">
                  <c:v>FY30</c:v>
                </c:pt>
              </c:strCache>
            </c:strRef>
          </c:cat>
          <c:val>
            <c:numRef>
              <c:f>Sheet1!$C$2:$C$10</c:f>
              <c:numCache>
                <c:formatCode>General</c:formatCode>
                <c:ptCount val="9"/>
                <c:pt idx="4">
                  <c:v>22.2</c:v>
                </c:pt>
                <c:pt idx="5">
                  <c:v>22.2</c:v>
                </c:pt>
                <c:pt idx="6">
                  <c:v>22.2</c:v>
                </c:pt>
                <c:pt idx="7">
                  <c:v>22.2</c:v>
                </c:pt>
                <c:pt idx="8">
                  <c:v>22.2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  <c:ext xmlns:c16="http://schemas.microsoft.com/office/drawing/2014/chart" uri="{C3380CC4-5D6E-409C-BE32-E72D297353CC}">
              <c16:uniqueId val="{00000001-044A-DE47-B44F-8905F466444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55"/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700">
                <a:solidFill>
                  <a:srgbClr val="CCD6E8"/>
                </a:solidFill>
              </a:defRPr>
            </a:pPr>
            <a:endParaRPr lang="en-US"/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700">
                <a:solidFill>
                  <a:srgbClr val="CCD6E8"/>
                </a:solidFill>
              </a:defRPr>
            </a:pPr>
            <a:endParaRPr lang="en-US"/>
          </a:p>
        </c:txPr>
        <c:crossAx val="-2068027336"/>
        <c:crosses val="autoZero"/>
        <c:crossBetween val="between"/>
      </c:valAx>
      <c:spPr>
        <a:noFill/>
      </c:spPr>
    </c:plotArea>
    <c:legend>
      <c:legendPos val="b"/>
      <c:overlay val="0"/>
      <c:txPr>
        <a:bodyPr/>
        <a:lstStyle/>
        <a:p>
          <a:pPr>
            <a:defRPr sz="800">
              <a:solidFill>
                <a:srgbClr val="FFFFFF"/>
              </a:solidFill>
            </a:defRPr>
          </a:pPr>
          <a:endParaRPr lang="en-US"/>
        </a:p>
      </c:txPr>
    </c:legend>
    <c:plotVisOnly val="1"/>
    <c:dispBlanksAs val="gap"/>
    <c:showDLblsOverMax val="1"/>
  </c:chart>
  <c:spPr>
    <a:noFill/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0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Historical (%)</c:v>
                </c:pt>
              </c:strCache>
            </c:strRef>
          </c:tx>
          <c:spPr>
            <a:solidFill>
              <a:srgbClr val="2786D8"/>
            </a:solidFill>
          </c:spPr>
          <c:invertIfNegative val="1"/>
          <c:dLbls>
            <c:numFmt formatCode="0.0&quot;%&quot;" sourceLinked="0"/>
            <c:spPr>
              <a:noFill/>
              <a:ln>
                <a:noFill/>
              </a:ln>
            </c:spPr>
            <c:txPr>
              <a:bodyPr/>
              <a:lstStyle/>
              <a:p>
                <a:pPr>
                  <a:defRPr sz="750" b="1">
                    <a:solidFill>
                      <a:srgbClr val="FFFFFF"/>
                    </a:solidFill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Sheet1!$A$2:$A$11</c:f>
              <c:strCache>
                <c:ptCount val="10"/>
                <c:pt idx="0">
                  <c:v>FY21</c:v>
                </c:pt>
                <c:pt idx="1">
                  <c:v>FY22</c:v>
                </c:pt>
                <c:pt idx="2">
                  <c:v>FY23</c:v>
                </c:pt>
                <c:pt idx="3">
                  <c:v>FY24</c:v>
                </c:pt>
                <c:pt idx="4">
                  <c:v>FY25</c:v>
                </c:pt>
                <c:pt idx="5">
                  <c:v>FY26</c:v>
                </c:pt>
                <c:pt idx="6">
                  <c:v>FY27</c:v>
                </c:pt>
                <c:pt idx="7">
                  <c:v>FY28</c:v>
                </c:pt>
                <c:pt idx="8">
                  <c:v>FY29</c:v>
                </c:pt>
                <c:pt idx="9">
                  <c:v>FY30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5.9</c:v>
                </c:pt>
                <c:pt idx="1">
                  <c:v>8.6999999999999993</c:v>
                </c:pt>
                <c:pt idx="2">
                  <c:v>9.1999999999999993</c:v>
                </c:pt>
                <c:pt idx="3">
                  <c:v>6.4</c:v>
                </c:pt>
                <c:pt idx="4">
                  <c:v>10.1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  <c:ext xmlns:c16="http://schemas.microsoft.com/office/drawing/2014/chart" uri="{C3380CC4-5D6E-409C-BE32-E72D297353CC}">
              <c16:uniqueId val="{00000000-BFE9-364D-94E9-3C385B420F2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Projected (%)</c:v>
                </c:pt>
              </c:strCache>
            </c:strRef>
          </c:tx>
          <c:spPr>
            <a:solidFill>
              <a:srgbClr val="2ECC6E"/>
            </a:solidFill>
          </c:spPr>
          <c:invertIfNegative val="1"/>
          <c:dLbls>
            <c:numFmt formatCode="0.0&quot;%&quot;" sourceLinked="0"/>
            <c:spPr>
              <a:noFill/>
              <a:ln>
                <a:noFill/>
              </a:ln>
            </c:spPr>
            <c:txPr>
              <a:bodyPr/>
              <a:lstStyle/>
              <a:p>
                <a:pPr>
                  <a:defRPr sz="750" b="1">
                    <a:solidFill>
                      <a:srgbClr val="FFFFFF"/>
                    </a:solidFill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Sheet1!$A$2:$A$11</c:f>
              <c:strCache>
                <c:ptCount val="10"/>
                <c:pt idx="0">
                  <c:v>FY21</c:v>
                </c:pt>
                <c:pt idx="1">
                  <c:v>FY22</c:v>
                </c:pt>
                <c:pt idx="2">
                  <c:v>FY23</c:v>
                </c:pt>
                <c:pt idx="3">
                  <c:v>FY24</c:v>
                </c:pt>
                <c:pt idx="4">
                  <c:v>FY25</c:v>
                </c:pt>
                <c:pt idx="5">
                  <c:v>FY26</c:v>
                </c:pt>
                <c:pt idx="6">
                  <c:v>FY27</c:v>
                </c:pt>
                <c:pt idx="7">
                  <c:v>FY28</c:v>
                </c:pt>
                <c:pt idx="8">
                  <c:v>FY29</c:v>
                </c:pt>
                <c:pt idx="9">
                  <c:v>FY30</c:v>
                </c:pt>
              </c:strCache>
            </c:strRef>
          </c:cat>
          <c:val>
            <c:numRef>
              <c:f>Sheet1!$C$2:$C$11</c:f>
              <c:numCache>
                <c:formatCode>General</c:formatCode>
                <c:ptCount val="10"/>
                <c:pt idx="5">
                  <c:v>14</c:v>
                </c:pt>
                <c:pt idx="6">
                  <c:v>14</c:v>
                </c:pt>
                <c:pt idx="7">
                  <c:v>14</c:v>
                </c:pt>
                <c:pt idx="8">
                  <c:v>14</c:v>
                </c:pt>
                <c:pt idx="9">
                  <c:v>14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  <c:ext xmlns:c16="http://schemas.microsoft.com/office/drawing/2014/chart" uri="{C3380CC4-5D6E-409C-BE32-E72D297353CC}">
              <c16:uniqueId val="{00000001-BFE9-364D-94E9-3C385B420F2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55"/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700">
                <a:solidFill>
                  <a:srgbClr val="CCD6E8"/>
                </a:solidFill>
              </a:defRPr>
            </a:pPr>
            <a:endParaRPr lang="en-US"/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700">
                <a:solidFill>
                  <a:srgbClr val="CCD6E8"/>
                </a:solidFill>
              </a:defRPr>
            </a:pPr>
            <a:endParaRPr lang="en-US"/>
          </a:p>
        </c:txPr>
        <c:crossAx val="-2068027336"/>
        <c:crosses val="autoZero"/>
        <c:crossBetween val="between"/>
      </c:valAx>
      <c:spPr>
        <a:noFill/>
      </c:spPr>
    </c:plotArea>
    <c:legend>
      <c:legendPos val="b"/>
      <c:overlay val="0"/>
      <c:txPr>
        <a:bodyPr/>
        <a:lstStyle/>
        <a:p>
          <a:pPr>
            <a:defRPr sz="800">
              <a:solidFill>
                <a:srgbClr val="FFFFFF"/>
              </a:solidFill>
            </a:defRPr>
          </a:pPr>
          <a:endParaRPr lang="en-US"/>
        </a:p>
      </c:txPr>
    </c:legend>
    <c:plotVisOnly val="1"/>
    <c:dispBlanksAs val="gap"/>
    <c:showDLblsOverMax val="1"/>
  </c:chart>
  <c:spPr>
    <a:noFill/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0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Historical ($M)</c:v>
                </c:pt>
              </c:strCache>
            </c:strRef>
          </c:tx>
          <c:spPr>
            <a:solidFill>
              <a:srgbClr val="2786D8"/>
            </a:solidFill>
          </c:spPr>
          <c:invertIfNegative val="1"/>
          <c:dLbls>
            <c:numFmt formatCode="\$#,##0" sourceLinked="0"/>
            <c:spPr>
              <a:noFill/>
              <a:ln>
                <a:noFill/>
              </a:ln>
            </c:spPr>
            <c:txPr>
              <a:bodyPr/>
              <a:lstStyle/>
              <a:p>
                <a:pPr>
                  <a:defRPr sz="750" b="1">
                    <a:solidFill>
                      <a:srgbClr val="FFFFFF"/>
                    </a:solidFill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Sheet1!$A$2:$A$11</c:f>
              <c:strCache>
                <c:ptCount val="10"/>
                <c:pt idx="0">
                  <c:v>FY21</c:v>
                </c:pt>
                <c:pt idx="1">
                  <c:v>FY22</c:v>
                </c:pt>
                <c:pt idx="2">
                  <c:v>FY23</c:v>
                </c:pt>
                <c:pt idx="3">
                  <c:v>FY24</c:v>
                </c:pt>
                <c:pt idx="4">
                  <c:v>FY25</c:v>
                </c:pt>
                <c:pt idx="5">
                  <c:v>FY26</c:v>
                </c:pt>
                <c:pt idx="6">
                  <c:v>FY27</c:v>
                </c:pt>
                <c:pt idx="7">
                  <c:v>FY28</c:v>
                </c:pt>
                <c:pt idx="8">
                  <c:v>FY29</c:v>
                </c:pt>
                <c:pt idx="9">
                  <c:v>FY30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23</c:v>
                </c:pt>
                <c:pt idx="1">
                  <c:v>44.5</c:v>
                </c:pt>
                <c:pt idx="2">
                  <c:v>41.7</c:v>
                </c:pt>
                <c:pt idx="3">
                  <c:v>36.5</c:v>
                </c:pt>
                <c:pt idx="4">
                  <c:v>88.2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  <c:ext xmlns:c16="http://schemas.microsoft.com/office/drawing/2014/chart" uri="{C3380CC4-5D6E-409C-BE32-E72D297353CC}">
              <c16:uniqueId val="{00000000-9159-9A43-B932-32A27C9EB98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Projected ($M)</c:v>
                </c:pt>
              </c:strCache>
            </c:strRef>
          </c:tx>
          <c:spPr>
            <a:solidFill>
              <a:srgbClr val="2ECC6E"/>
            </a:solidFill>
          </c:spPr>
          <c:invertIfNegative val="1"/>
          <c:dLbls>
            <c:numFmt formatCode="\$#,##0" sourceLinked="0"/>
            <c:spPr>
              <a:noFill/>
              <a:ln>
                <a:noFill/>
              </a:ln>
            </c:spPr>
            <c:txPr>
              <a:bodyPr/>
              <a:lstStyle/>
              <a:p>
                <a:pPr>
                  <a:defRPr sz="750" b="1">
                    <a:solidFill>
                      <a:srgbClr val="FFFFFF"/>
                    </a:solidFill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Sheet1!$A$2:$A$11</c:f>
              <c:strCache>
                <c:ptCount val="10"/>
                <c:pt idx="0">
                  <c:v>FY21</c:v>
                </c:pt>
                <c:pt idx="1">
                  <c:v>FY22</c:v>
                </c:pt>
                <c:pt idx="2">
                  <c:v>FY23</c:v>
                </c:pt>
                <c:pt idx="3">
                  <c:v>FY24</c:v>
                </c:pt>
                <c:pt idx="4">
                  <c:v>FY25</c:v>
                </c:pt>
                <c:pt idx="5">
                  <c:v>FY26</c:v>
                </c:pt>
                <c:pt idx="6">
                  <c:v>FY27</c:v>
                </c:pt>
                <c:pt idx="7">
                  <c:v>FY28</c:v>
                </c:pt>
                <c:pt idx="8">
                  <c:v>FY29</c:v>
                </c:pt>
                <c:pt idx="9">
                  <c:v>FY30</c:v>
                </c:pt>
              </c:strCache>
            </c:strRef>
          </c:cat>
          <c:val>
            <c:numRef>
              <c:f>Sheet1!$C$2:$C$11</c:f>
              <c:numCache>
                <c:formatCode>General</c:formatCode>
                <c:ptCount val="10"/>
                <c:pt idx="5">
                  <c:v>149.5</c:v>
                </c:pt>
                <c:pt idx="6">
                  <c:v>182.7</c:v>
                </c:pt>
                <c:pt idx="7">
                  <c:v>223.3</c:v>
                </c:pt>
                <c:pt idx="8">
                  <c:v>272.8</c:v>
                </c:pt>
                <c:pt idx="9">
                  <c:v>333.3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  <c:ext xmlns:c16="http://schemas.microsoft.com/office/drawing/2014/chart" uri="{C3380CC4-5D6E-409C-BE32-E72D297353CC}">
              <c16:uniqueId val="{00000001-9159-9A43-B932-32A27C9EB98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55"/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700">
                <a:solidFill>
                  <a:srgbClr val="CCD6E8"/>
                </a:solidFill>
              </a:defRPr>
            </a:pPr>
            <a:endParaRPr lang="en-US"/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700">
                <a:solidFill>
                  <a:srgbClr val="CCD6E8"/>
                </a:solidFill>
              </a:defRPr>
            </a:pPr>
            <a:endParaRPr lang="en-US"/>
          </a:p>
        </c:txPr>
        <c:crossAx val="-2068027336"/>
        <c:crosses val="autoZero"/>
        <c:crossBetween val="between"/>
      </c:valAx>
      <c:spPr>
        <a:noFill/>
      </c:spPr>
    </c:plotArea>
    <c:legend>
      <c:legendPos val="b"/>
      <c:overlay val="0"/>
      <c:txPr>
        <a:bodyPr/>
        <a:lstStyle/>
        <a:p>
          <a:pPr>
            <a:defRPr sz="800">
              <a:solidFill>
                <a:srgbClr val="FFFFFF"/>
              </a:solidFill>
            </a:defRPr>
          </a:pPr>
          <a:endParaRPr lang="en-US"/>
        </a:p>
      </c:txPr>
    </c:legend>
    <c:plotVisOnly val="1"/>
    <c:dispBlanksAs val="gap"/>
    <c:showDLblsOverMax val="1"/>
  </c:chart>
  <c:spPr>
    <a:noFill/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1182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?>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?>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?>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?>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?>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?>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?>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?>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?>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?>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?>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?>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?>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?>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?>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1 -- COVER</a:t>
            </a:r>
          </a:p>
          <a:p>
            <a:endParaRPr lang="en-US" dirty="0"/>
          </a:p>
          <a:p>
            <a:r>
              <a:rPr lang="en-US" dirty="0"/>
              <a:t>OPENING LINE -- say this before anything else:</a:t>
            </a:r>
          </a:p>
          <a:p>
            <a:r>
              <a:rPr lang="en-US" dirty="0"/>
              <a:t xml:space="preserve">  &gt; This is a stock I want to own. I just can't buy it today.</a:t>
            </a:r>
          </a:p>
          <a:p>
            <a:endParaRPr lang="en-US" dirty="0"/>
          </a:p>
          <a:p>
            <a:r>
              <a:rPr lang="en-US" dirty="0"/>
              <a:t>Then introduce the company:</a:t>
            </a:r>
          </a:p>
          <a:p>
            <a:r>
              <a:rPr lang="en-US" dirty="0"/>
              <a:t xml:space="preserve">  &gt; I'm Joe Marfisi, and today I'm presenting Argan, Inc. -- ticker AGX</a:t>
            </a:r>
          </a:p>
          <a:p>
            <a:r>
              <a:rPr lang="en-US" dirty="0"/>
              <a:t xml:space="preserve">  &gt; Specialized EPC contractor -- they build large-scale power plants from the ground up</a:t>
            </a:r>
          </a:p>
          <a:p>
            <a:r>
              <a:rPr lang="en-US" dirty="0"/>
              <a:t xml:space="preserve">  &gt; These are massive, 3-4 year projects: gas-fired plants, solar farms, battery storage</a:t>
            </a:r>
          </a:p>
          <a:p>
            <a:r>
              <a:rPr lang="en-US" dirty="0"/>
              <a:t xml:space="preserve">  &gt; Then they service those plants for 20+ years after completion</a:t>
            </a:r>
          </a:p>
          <a:p>
            <a:endParaRPr lang="en-US" dirty="0"/>
          </a:p>
          <a:p>
            <a:r>
              <a:rPr lang="en-US" dirty="0"/>
              <a:t>Set up the story for the whole deck:</a:t>
            </a:r>
          </a:p>
          <a:p>
            <a:r>
              <a:rPr lang="en-US" dirty="0"/>
              <a:t xml:space="preserve">  &gt; We identified this company, built a full thesis, ran a DCF and relative valuation</a:t>
            </a:r>
          </a:p>
          <a:p>
            <a:r>
              <a:rPr lang="en-US" dirty="0"/>
              <a:t xml:space="preserve">  &gt; The business checked every box -- backlog, balance sheet, macro tailwind</a:t>
            </a:r>
          </a:p>
          <a:p>
            <a:r>
              <a:rPr lang="en-US" dirty="0"/>
              <a:t xml:space="preserve">  &gt; But on March 26, Q4 earnings dropped -- stock jumped 38% overnight</a:t>
            </a:r>
          </a:p>
          <a:p>
            <a:r>
              <a:rPr lang="en-US" dirty="0"/>
              <a:t xml:space="preserve">  &gt; The entry point we needed no longer exists</a:t>
            </a:r>
          </a:p>
          <a:p>
            <a:r>
              <a:rPr lang="en-US" dirty="0"/>
              <a:t xml:space="preserve">  &gt; So today's recommendation is a Pass -- but this is a company we are actively watching</a:t>
            </a:r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REVENUE GROWTH: 22.2%</a:t>
            </a:r>
            <a:endParaRPr lang="en-US" dirty="0"/>
          </a:p>
          <a:p>
            <a:r>
              <a:rPr lang="en-US" dirty="0"/>
              <a:t>Geometric mean of FY21-FY25 actuals -- used instead of simple average because growth compounds and one outlier year distorts a straight average</a:t>
            </a:r>
          </a:p>
          <a:p>
            <a:endParaRPr lang="en-US" dirty="0"/>
          </a:p>
          <a:p>
            <a:r>
              <a:rPr lang="en-US" dirty="0"/>
              <a:t>Anchored by the $2.9B committed backlog -- most of this growth is already signed under contract</a:t>
            </a:r>
          </a:p>
          <a:p>
            <a:endParaRPr lang="en-US" b="1" dirty="0"/>
          </a:p>
          <a:p>
            <a:r>
              <a:rPr lang="en-US" b="1" dirty="0"/>
              <a:t>EBIT MARGIN: 14%</a:t>
            </a:r>
            <a:endParaRPr lang="en-US" dirty="0"/>
          </a:p>
          <a:p>
            <a:r>
              <a:rPr lang="en-US" dirty="0"/>
              <a:t>Historical average was 8% but that includes transition years -- FY2026 actuals imply 14.6%, so 14% is actually the conservative choice</a:t>
            </a:r>
          </a:p>
          <a:p>
            <a:endParaRPr lang="en-US" b="1" dirty="0"/>
          </a:p>
          <a:p>
            <a:r>
              <a:rPr lang="en-US" b="1" dirty="0"/>
              <a:t>TERMINAL GROWTH RATE: 3.5%</a:t>
            </a:r>
            <a:endParaRPr lang="en-US" dirty="0"/>
          </a:p>
          <a:p>
            <a:r>
              <a:rPr lang="en-US" dirty="0"/>
              <a:t>Set below nominal GDP (~4%) -- standard discipline, you never project a company growing faster than the economy forever</a:t>
            </a:r>
          </a:p>
          <a:p>
            <a:endParaRPr lang="en-US" dirty="0"/>
          </a:p>
          <a:p>
            <a:r>
              <a:rPr lang="en-US" dirty="0"/>
              <a:t>AI/data center structural demand justifies going slightly above a typical mature industrial company</a:t>
            </a:r>
          </a:p>
          <a:p>
            <a:endParaRPr lang="en-US" b="1" dirty="0"/>
          </a:p>
          <a:p>
            <a:r>
              <a:rPr lang="en-US" b="1" dirty="0"/>
              <a:t>WORKING CAPITAL: % OF REVENUE</a:t>
            </a:r>
            <a:endParaRPr lang="en-US" dirty="0"/>
          </a:p>
          <a:p>
            <a:r>
              <a:rPr lang="en-US" dirty="0"/>
              <a:t>Each line item is a simple 5-year historical average pulled from AGX's 10-K filings</a:t>
            </a:r>
          </a:p>
          <a:p>
            <a:endParaRPr lang="en-US" dirty="0"/>
          </a:p>
          <a:p>
            <a:r>
              <a:rPr lang="en-US" dirty="0"/>
              <a:t>Simple average is appropriate here -- these are ratios not compounding rates, each year is independent</a:t>
            </a:r>
          </a:p>
          <a:p>
            <a:endParaRPr lang="en-US" b="1" dirty="0"/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Opening:</a:t>
            </a:r>
            <a:endParaRPr lang="en-US" dirty="0"/>
          </a:p>
          <a:p>
            <a:endParaRPr lang="en-US" dirty="0"/>
          </a:p>
          <a:p>
            <a:r>
              <a:rPr lang="en-US" dirty="0"/>
              <a:t>Two charts here — left shows actual revenue dollars, right shows the growth rate behind those numbers</a:t>
            </a:r>
          </a:p>
          <a:p>
            <a:endParaRPr lang="en-US" dirty="0"/>
          </a:p>
          <a:p>
            <a:r>
              <a:rPr lang="en-US" dirty="0"/>
              <a:t>Blue bars are historical, green bars are projected</a:t>
            </a:r>
          </a:p>
          <a:p>
            <a:endParaRPr lang="en-US" b="1" dirty="0"/>
          </a:p>
          <a:p>
            <a:r>
              <a:rPr lang="en-US" b="1" dirty="0"/>
              <a:t>On the projected revenue:</a:t>
            </a:r>
            <a:endParaRPr lang="en-US" dirty="0"/>
          </a:p>
          <a:p>
            <a:r>
              <a:rPr lang="en-US" dirty="0"/>
              <a:t>The green bars aren't guesses — they're largely already spoken for</a:t>
            </a:r>
          </a:p>
          <a:p>
            <a:endParaRPr lang="en-US" dirty="0"/>
          </a:p>
          <a:p>
            <a:r>
              <a:rPr lang="en-US" dirty="0"/>
              <a:t>AGX has $2.9B in fully committed backlog — that's signed contracts, not pipeline, not bids</a:t>
            </a:r>
          </a:p>
          <a:p>
            <a:endParaRPr lang="en-US" dirty="0"/>
          </a:p>
          <a:p>
            <a:r>
              <a:rPr lang="en-US" dirty="0"/>
              <a:t>That backlog converts into revenue over the next 3+ years as projects hit their milestone phases</a:t>
            </a:r>
          </a:p>
          <a:p>
            <a:r>
              <a:rPr lang="en-US" dirty="0"/>
              <a:t>When 85% of your near-term revenue is already under contract, the DCF uncertainty most companies face essentially disappears</a:t>
            </a:r>
          </a:p>
          <a:p>
            <a:endParaRPr lang="en-US" b="1" dirty="0"/>
          </a:p>
          <a:p>
            <a:r>
              <a:rPr lang="en-US" b="1" dirty="0"/>
              <a:t>On the FY23 dip (-10.7%):</a:t>
            </a:r>
            <a:endParaRPr lang="en-US" dirty="0"/>
          </a:p>
          <a:p>
            <a:r>
              <a:rPr lang="en-US" dirty="0"/>
              <a:t>This is the one year that looks alarming on the right chart and it's worth explaining</a:t>
            </a:r>
          </a:p>
          <a:p>
            <a:endParaRPr lang="en-US" dirty="0"/>
          </a:p>
          <a:p>
            <a:r>
              <a:rPr lang="en-US" dirty="0"/>
              <a:t>Revenue fell from $509M to $455M in FY23 — not because the business was struggling, but because of project timing</a:t>
            </a:r>
          </a:p>
          <a:p>
            <a:endParaRPr lang="en-US" dirty="0"/>
          </a:p>
          <a:p>
            <a:r>
              <a:rPr lang="en-US" dirty="0"/>
              <a:t>Large EPC projects don't generate revenue evenly — there are gaps between when one plant finishes and the next one ramps up to full construction activity</a:t>
            </a:r>
          </a:p>
          <a:p>
            <a:endParaRPr lang="en-US" dirty="0"/>
          </a:p>
          <a:p>
            <a:r>
              <a:rPr lang="en-US" dirty="0"/>
              <a:t xml:space="preserve">AGX was essentially between major projects in FY23 </a:t>
            </a:r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 xml:space="preserve">The historical bars tell an interesting story — margins bounced around between 5.9% and 10.1% </a:t>
            </a:r>
          </a:p>
          <a:p>
            <a:endParaRPr lang="en-US" dirty="0"/>
          </a:p>
          <a:p>
            <a:r>
              <a:rPr lang="en-US" dirty="0"/>
              <a:t>FY24 at 6.4% is the outlier that drags everything down — same project timing issue we saw on the revenue slide</a:t>
            </a:r>
          </a:p>
          <a:p>
            <a:endParaRPr lang="en-US" dirty="0"/>
          </a:p>
          <a:p>
            <a:r>
              <a:rPr lang="en-US" dirty="0"/>
              <a:t>When you're between major projects, revenue dips but fixed costs stay the same — it's a project-based business characteristic</a:t>
            </a:r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/>
              <a:t>On the jump to 14% projected: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0" dirty="0"/>
              <a:t>Again took geometric mean of historical data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 xml:space="preserve">Even with 14% EBIT and 22.2% growth — both defensible — the DCF still only produces $518 for the base case despite the business is genuinely getting better.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 xml:space="preserve">5x5 table varying revenue growth rate against EBIT margin — red is bear, green is bull, gold border is our base case </a:t>
            </a:r>
          </a:p>
          <a:p>
            <a:endParaRPr lang="en-US" dirty="0"/>
          </a:p>
          <a:p>
            <a:r>
              <a:rPr lang="en-US" dirty="0"/>
              <a:t xml:space="preserve">Base case: 22.2% growth, 14% EBIT → $518. Stock is at $575. </a:t>
            </a:r>
          </a:p>
          <a:p>
            <a:endParaRPr lang="en-US" dirty="0"/>
          </a:p>
          <a:p>
            <a:r>
              <a:rPr lang="en-US" dirty="0"/>
              <a:t xml:space="preserve">The horizontal axis is largely already spoken for — $2.9B in signed contracts means 3 years of revenue is essentially locked in, so the left side of this table is an unlikely scenario near-term </a:t>
            </a:r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a core evaluation of the decision to pass, as you can see each multiple’s median is be well below the current price.</a:t>
            </a:r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/>
              <a:t>EV/EBITDA — most important</a:t>
            </a:r>
            <a:endParaRPr lang="en-US" dirty="0"/>
          </a:p>
          <a:p>
            <a:r>
              <a:rPr lang="en-US" dirty="0"/>
              <a:t xml:space="preserve">The standard metric for capital-intensive construction and infrastructure companies </a:t>
            </a:r>
          </a:p>
          <a:p>
            <a:r>
              <a:rPr lang="en-US" dirty="0"/>
              <a:t xml:space="preserve">AGX at 43.7x vs peer median of 19.6x — that's more than a 2x premium to the group </a:t>
            </a:r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/>
              <a:t>When you see a high P/E multiple AND a high PEG ratio simultaneously, that's one of the clearest signals in equity analysis that a stock is overvalued.</a:t>
            </a:r>
            <a:r>
              <a:rPr lang="en-US" dirty="0"/>
              <a:t xml:space="preserve"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r>
              <a:rPr lang="en-US" dirty="0"/>
              <a:t>PS/ and PB were less important to the AGX industry</a:t>
            </a:r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-- SUMMARY: INVESTMENT CONCLUSION</a:t>
            </a:r>
          </a:p>
          <a:p>
            <a:endParaRPr lang="en-US" dirty="0"/>
          </a:p>
          <a:p>
            <a:r>
              <a:rPr lang="en-US" dirty="0"/>
              <a:t>HOW WE ARRIVED AT $467 -- walk through this clearly:</a:t>
            </a:r>
          </a:p>
          <a:p>
            <a:endParaRPr lang="en-US" dirty="0"/>
          </a:p>
          <a:p>
            <a:r>
              <a:rPr lang="en-US" dirty="0"/>
              <a:t xml:space="preserve">  &gt; Our target is a 70/30 blend of two methods:</a:t>
            </a:r>
          </a:p>
          <a:p>
            <a:endParaRPr lang="en-US" dirty="0"/>
          </a:p>
          <a:p>
            <a:r>
              <a:rPr lang="en-US" dirty="0"/>
              <a:t xml:space="preserve">  METHOD 1 -- DCF base case: $518  (70% weight)</a:t>
            </a:r>
          </a:p>
          <a:p>
            <a:r>
              <a:rPr lang="en-US" dirty="0"/>
              <a:t xml:space="preserve">  &gt; 22.2% revenue growth, 14% EBIT margin, 7.56% WACC</a:t>
            </a:r>
          </a:p>
          <a:p>
            <a:r>
              <a:rPr lang="en-US" dirty="0"/>
              <a:t xml:space="preserve">  &gt; These are already aggressive assumptions -- 14% EBIT is above the 5-year historical average of 8%</a:t>
            </a:r>
          </a:p>
          <a:p>
            <a:r>
              <a:rPr lang="en-US" dirty="0"/>
              <a:t xml:space="preserve">  &gt; Even with bullish inputs, the DCF produces $518 -- already below today's $575</a:t>
            </a:r>
          </a:p>
          <a:p>
            <a:r>
              <a:rPr lang="en-US" dirty="0"/>
              <a:t xml:space="preserve">  &gt; We weight this more heavily (60%) because it reflects the actual fundamental value of the business</a:t>
            </a:r>
          </a:p>
          <a:p>
            <a:endParaRPr lang="en-US" dirty="0"/>
          </a:p>
          <a:p>
            <a:r>
              <a:rPr lang="en-US" dirty="0"/>
              <a:t xml:space="preserve">  METHOD 2 -- Peer P/E implied price: $391  (40% weight)</a:t>
            </a:r>
          </a:p>
          <a:p>
            <a:r>
              <a:rPr lang="en-US" dirty="0"/>
              <a:t xml:space="preserve">  &gt; Applied the peer group median P/E of 40.2x to AGX's earnings</a:t>
            </a:r>
          </a:p>
          <a:p>
            <a:r>
              <a:rPr lang="en-US" dirty="0"/>
              <a:t xml:space="preserve">  &gt; We weight this lower (40%) because AGX genuinely deserves some premium over peers</a:t>
            </a:r>
          </a:p>
          <a:p>
            <a:r>
              <a:rPr lang="en-US" dirty="0"/>
              <a:t xml:space="preserve">  &gt; for its backlog certainty and balance sheet strength -- but not a 3x premium</a:t>
            </a:r>
          </a:p>
          <a:p>
            <a:endParaRPr lang="en-US" dirty="0"/>
          </a:p>
          <a:p>
            <a:r>
              <a:rPr lang="en-US" dirty="0"/>
              <a:t xml:space="preserve">  &gt; The stock is currently at $575 -- that is 23% above our blended target</a:t>
            </a:r>
          </a:p>
          <a:p>
            <a:r>
              <a:rPr lang="en-US" dirty="0"/>
              <a:t xml:space="preserve">  &gt; Goldman Sachs has a target of $518 -- below $575</a:t>
            </a:r>
          </a:p>
          <a:p>
            <a:r>
              <a:rPr lang="en-US" dirty="0"/>
              <a:t xml:space="preserve">  &gt; Our target independently landed at $467, which implies more downside than Goldman</a:t>
            </a:r>
          </a:p>
          <a:p>
            <a:endParaRPr lang="en-US" dirty="0"/>
          </a:p>
          <a:p>
            <a:r>
              <a:rPr lang="en-US" dirty="0"/>
              <a:t>WHY PASS AT $575: On slides</a:t>
            </a:r>
          </a:p>
          <a:p>
            <a:r>
              <a:rPr lang="en-US" dirty="0"/>
              <a:t xml:space="preserve"> </a:t>
            </a:r>
          </a:p>
          <a:p>
            <a:r>
              <a:rPr lang="en-US" dirty="0"/>
              <a:t>WHEN TO REVISIT:</a:t>
            </a:r>
          </a:p>
          <a:p>
            <a:r>
              <a:rPr lang="en-US" dirty="0"/>
              <a:t xml:space="preserve">  &gt; Next catalyst: June 10 earnings -- watch for backlog additions and margin data</a:t>
            </a:r>
          </a:p>
          <a:p>
            <a:r>
              <a:rPr lang="en-US" dirty="0"/>
              <a:t xml:space="preserve">  &gt; If backlog grows beyond $3B and margins hold above 20%, the bull case strengthen</a:t>
            </a:r>
          </a:p>
          <a:p>
            <a:endParaRPr lang="en-US" dirty="0"/>
          </a:p>
          <a:p>
            <a:r>
              <a:rPr lang="en-US" dirty="0"/>
              <a:t>CLOSING LINE:</a:t>
            </a:r>
          </a:p>
          <a:p>
            <a:r>
              <a:rPr lang="en-US" dirty="0"/>
              <a:t xml:space="preserve">  &gt; Great company. Wrong price.</a:t>
            </a:r>
          </a:p>
          <a:p>
            <a:r>
              <a:rPr lang="en-US" dirty="0"/>
              <a:t xml:space="preserve">&gt; Q4 earnings hit on March 26 and the stock jumped </a:t>
            </a:r>
            <a:r>
              <a:rPr lang="en-US"/>
              <a:t>38%.</a:t>
            </a:r>
            <a:endParaRPr lang="en-US" dirty="0"/>
          </a:p>
          <a:p>
            <a:r>
              <a:rPr lang="en-US" dirty="0"/>
              <a:t xml:space="preserve">  &gt; The entry point I was looking at no longer exists.</a:t>
            </a:r>
          </a:p>
          <a:p>
            <a:r>
              <a:rPr lang="en-US" dirty="0"/>
              <a:t xml:space="preserve">  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18 -- THANK YOU / Q&amp;A</a:t>
            </a:r>
          </a:p>
          <a:p>
            <a:endParaRPr lang="en-US" dirty="0"/>
          </a:p>
          <a:p>
            <a:r>
              <a:rPr lang="en-US" dirty="0"/>
              <a:t>Key numbers to have ready:</a:t>
            </a:r>
          </a:p>
          <a:p>
            <a:r>
              <a:rPr lang="en-US" dirty="0"/>
              <a:t xml:space="preserve">  &gt; Base DCF: $518</a:t>
            </a:r>
          </a:p>
          <a:p>
            <a:r>
              <a:rPr lang="en-US" dirty="0"/>
              <a:t xml:space="preserve">  &gt; Bull case: $590</a:t>
            </a:r>
          </a:p>
          <a:p>
            <a:r>
              <a:rPr lang="en-US" dirty="0"/>
              <a:t xml:space="preserve">  &gt; Current price: ~$566</a:t>
            </a:r>
          </a:p>
          <a:p>
            <a:r>
              <a:rPr lang="en-US" dirty="0"/>
              <a:t xml:space="preserve">  &gt; Original target: $630 (set when stock was at ~$410)</a:t>
            </a:r>
          </a:p>
          <a:p>
            <a:endParaRPr lang="en-US" dirty="0"/>
          </a:p>
          <a:p>
            <a:r>
              <a:rPr lang="en-US" dirty="0"/>
              <a:t>If challenged on the pass:</a:t>
            </a:r>
          </a:p>
          <a:p>
            <a:r>
              <a:rPr lang="en-US" dirty="0"/>
              <a:t xml:space="preserve">  &gt; Pull up the sensitivity table -- base case is already below today's price</a:t>
            </a:r>
          </a:p>
          <a:p>
            <a:r>
              <a:rPr lang="en-US" dirty="0"/>
              <a:t xml:space="preserve">  &gt; Every peer comp implies downside -- show the multiples slide</a:t>
            </a:r>
          </a:p>
          <a:p>
            <a:r>
              <a:rPr lang="en-US" dirty="0"/>
              <a:t xml:space="preserve">  &gt; The 36% post-earnings surge front-ran the thesis</a:t>
            </a:r>
          </a:p>
          <a:p>
            <a:endParaRPr lang="en-US" dirty="0"/>
          </a:p>
          <a:p>
            <a:r>
              <a:rPr lang="en-US" dirty="0"/>
              <a:t>If asked why not buy given the backlog:</a:t>
            </a:r>
          </a:p>
          <a:p>
            <a:r>
              <a:rPr lang="en-US" dirty="0"/>
              <a:t xml:space="preserve">  &gt; The backlog is real and is a genuine strength</a:t>
            </a:r>
          </a:p>
          <a:p>
            <a:r>
              <a:rPr lang="en-US" dirty="0"/>
              <a:t xml:space="preserve">  &gt; But it's already priced in -- the market knows about it</a:t>
            </a:r>
          </a:p>
          <a:p>
            <a:r>
              <a:rPr lang="en-US" dirty="0"/>
              <a:t xml:space="preserve">  &gt; We need a margin of safety; we don't have one at $566</a:t>
            </a:r>
          </a:p>
          <a:p>
            <a:endParaRPr lang="en-US" dirty="0"/>
          </a:p>
          <a:p>
            <a:r>
              <a:rPr lang="en-US" dirty="0"/>
              <a:t>Revisit trigger: pullback to $450-$480.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2 -- INVESTMENT THESIS: WHY WE ARE PASSING</a:t>
            </a:r>
          </a:p>
          <a:p>
            <a:r>
              <a:rPr lang="en-US" dirty="0"/>
              <a:t>TOP HALF -- Why it initially looked compelling:</a:t>
            </a:r>
          </a:p>
          <a:p>
            <a:r>
              <a:rPr lang="en-US" dirty="0"/>
              <a:t xml:space="preserve">  &gt; $2.9B committed backlog -- fully signed contracts</a:t>
            </a:r>
          </a:p>
          <a:p>
            <a:r>
              <a:rPr lang="en-US" dirty="0"/>
              <a:t xml:space="preserve">  &gt; These are 3-4 year projects -- Argan builds massive power plants from the ground up</a:t>
            </a:r>
          </a:p>
          <a:p>
            <a:r>
              <a:rPr lang="en-US" dirty="0"/>
              <a:t xml:space="preserve">  &gt; That means revenue is essentially locked in for years -- rare visibility</a:t>
            </a:r>
          </a:p>
          <a:p>
            <a:r>
              <a:rPr lang="en-US" dirty="0"/>
              <a:t xml:space="preserve">  &gt; $895M cash, zero debt -- the balance sheet is as clean as it gets</a:t>
            </a:r>
          </a:p>
          <a:p>
            <a:r>
              <a:rPr lang="en-US" dirty="0"/>
              <a:t xml:space="preserve">  &gt; AI and data center demand is structural -- AGX builds the plants that keep the lights on</a:t>
            </a:r>
          </a:p>
          <a:p>
            <a:endParaRPr lang="en-US" dirty="0"/>
          </a:p>
          <a:p>
            <a:r>
              <a:rPr lang="en-US" dirty="0"/>
              <a:t>Quarter 4 confirmed the $2.9 billion in backlog, basically what’s up there also they completed one of their projects ahead of schedule in December 2025</a:t>
            </a:r>
          </a:p>
          <a:p>
            <a:endParaRPr lang="en-US" dirty="0"/>
          </a:p>
          <a:p>
            <a:r>
              <a:rPr lang="en-US" dirty="0"/>
              <a:t>THE VOLATILITY PARADOX -- key talking point:</a:t>
            </a:r>
          </a:p>
          <a:p>
            <a:r>
              <a:rPr lang="en-US" dirty="0"/>
              <a:t xml:space="preserve">  &gt; Here is what is interesting: the business itself is incredibly stable</a:t>
            </a:r>
          </a:p>
          <a:p>
            <a:r>
              <a:rPr lang="en-US" dirty="0"/>
              <a:t xml:space="preserve">  &gt; Long-term contracts, milestone payments, 3-4 year project cycles -- almost no revenue risk</a:t>
            </a:r>
          </a:p>
          <a:p>
            <a:r>
              <a:rPr lang="en-US" dirty="0"/>
              <a:t xml:space="preserve">  &gt; But the STOCK is volatile </a:t>
            </a:r>
          </a:p>
          <a:p>
            <a:r>
              <a:rPr lang="en-US" dirty="0"/>
              <a:t xml:space="preserve">  &gt; The market reprices everything all at once, common when earnings are reported but magnified with EPC industry because of long term contracts hence 10% overnight</a:t>
            </a:r>
          </a:p>
          <a:p>
            <a:endParaRPr lang="en-US" dirty="0"/>
          </a:p>
          <a:p>
            <a:r>
              <a:rPr lang="en-US" dirty="0"/>
              <a:t>BOTTOM HALF -- Why valuation kills the entry:</a:t>
            </a:r>
          </a:p>
          <a:p>
            <a:r>
              <a:rPr lang="en-US" dirty="0"/>
              <a:t xml:space="preserve">  &gt; Every peer multiple implies significant downside from $575</a:t>
            </a:r>
          </a:p>
          <a:p>
            <a:r>
              <a:rPr lang="en-US" dirty="0"/>
              <a:t xml:space="preserve">  &gt; My DCF base case produces $518 -- already below today's price</a:t>
            </a:r>
          </a:p>
          <a:p>
            <a:r>
              <a:rPr lang="en-US" dirty="0"/>
              <a:t xml:space="preserve">  &gt; Q4 results made those targets instantly less relevant</a:t>
            </a:r>
          </a:p>
          <a:p>
            <a:r>
              <a:rPr lang="en-US" dirty="0"/>
              <a:t xml:space="preserve">  &gt; Goldman's new target after the jump -- $518 -- is below where it trades today</a:t>
            </a:r>
          </a:p>
          <a:p>
            <a:endParaRPr lang="en-US" dirty="0"/>
          </a:p>
          <a:p>
            <a:r>
              <a:rPr lang="en-US" dirty="0"/>
              <a:t>When I first reached out to Professor Moser about pitching this stock on March 11th, AGX was trading at $474 — by March 26th, Q4 earnings dropped, the stock surged 38% overnight, and by the time I'm standing here it's at $575. We identified a solid company, but I believe off the evaluation of my DCF and relative valuation coupled with analysts recommendations that we missed the boat.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3 -- BUSINESS DESCRIPTION</a:t>
            </a:r>
          </a:p>
          <a:p>
            <a:r>
              <a:rPr lang="en-US" dirty="0" err="1"/>
              <a:t>Epc</a:t>
            </a:r>
            <a:r>
              <a:rPr lang="en-US" dirty="0"/>
              <a:t xml:space="preserve"> (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Engineering, Procurement, and Construction) form of contracting where contractor handles entire project from design to final completion, service it for 20+ years</a:t>
            </a:r>
            <a:endParaRPr lang="en-US" dirty="0"/>
          </a:p>
          <a:p>
            <a:r>
              <a:rPr lang="en-US" dirty="0"/>
              <a:t>OPEN with the one-liner at the top of the slide:</a:t>
            </a:r>
          </a:p>
          <a:p>
            <a:r>
              <a:rPr lang="en-US" dirty="0"/>
              <a:t xml:space="preserve">  &gt; Argan builds large-scale power plants -- </a:t>
            </a:r>
          </a:p>
          <a:p>
            <a:endParaRPr lang="en-US" dirty="0"/>
          </a:p>
          <a:p>
            <a:r>
              <a:rPr lang="en-US" dirty="0"/>
              <a:t>--- THE THREE SEGMENTS ---</a:t>
            </a:r>
          </a:p>
          <a:p>
            <a:endParaRPr lang="en-US" dirty="0"/>
          </a:p>
          <a:p>
            <a:r>
              <a:rPr lang="en-US" dirty="0"/>
              <a:t>Power Industry Services -- 78% of revenue -- THIS IS THE ONLY ONE THAT MATTERS:</a:t>
            </a:r>
          </a:p>
          <a:p>
            <a:r>
              <a:rPr lang="en-US" dirty="0"/>
              <a:t xml:space="preserve">  &gt; Through Gemma Power Systems in the U.S. and Atlantic Projects in Ireland</a:t>
            </a:r>
          </a:p>
          <a:p>
            <a:r>
              <a:rPr lang="en-US" dirty="0"/>
              <a:t xml:space="preserve">  &gt; They design, build, and commission power plants -- gas, solar, wind, battery storage</a:t>
            </a:r>
          </a:p>
          <a:p>
            <a:r>
              <a:rPr lang="en-US" dirty="0"/>
              <a:t xml:space="preserve">  &gt; These are massive 3-4 year projects worth hundreds of millions of dollars</a:t>
            </a:r>
          </a:p>
          <a:p>
            <a:r>
              <a:rPr lang="en-US" dirty="0"/>
              <a:t xml:space="preserve">  &gt; Once built, they service that plant for 20+ years -- recurring revenue locked in</a:t>
            </a:r>
          </a:p>
          <a:p>
            <a:r>
              <a:rPr lang="en-US" dirty="0"/>
              <a:t xml:space="preserve">  &gt; 78% of revenue -- this segment IS the investment thesis</a:t>
            </a:r>
          </a:p>
          <a:p>
            <a:endParaRPr lang="en-US" dirty="0"/>
          </a:p>
          <a:p>
            <a:r>
              <a:rPr lang="en-US" dirty="0"/>
              <a:t>Industrial Fabrication -- 16% -- supporting business:</a:t>
            </a:r>
          </a:p>
          <a:p>
            <a:r>
              <a:rPr lang="en-US" dirty="0"/>
              <a:t xml:space="preserve">  &gt; Field maintenance for industrial plants, custom metal fabrication</a:t>
            </a:r>
          </a:p>
          <a:p>
            <a:r>
              <a:rPr lang="en-US" dirty="0"/>
              <a:t xml:space="preserve">  &gt; Fabrication just means they manufacture custom steel components --</a:t>
            </a:r>
          </a:p>
          <a:p>
            <a:r>
              <a:rPr lang="en-US" dirty="0"/>
              <a:t xml:space="preserve">  &gt; piping systems, pressure vessels -- things a plant cannot buy off the shelf</a:t>
            </a:r>
          </a:p>
          <a:p>
            <a:r>
              <a:rPr lang="en-US" dirty="0"/>
              <a:t xml:space="preserve">  &gt; Not glamorous, not the story -- just steady diversification</a:t>
            </a:r>
          </a:p>
          <a:p>
            <a:endParaRPr lang="en-US" dirty="0"/>
          </a:p>
          <a:p>
            <a:r>
              <a:rPr lang="en-US" dirty="0"/>
              <a:t>Telecom -- 6% -- essentially ignore this:</a:t>
            </a:r>
          </a:p>
          <a:p>
            <a:r>
              <a:rPr lang="en-US" dirty="0"/>
              <a:t xml:space="preserve">  &gt; Underground cabling, structured cabling for government clients</a:t>
            </a:r>
          </a:p>
          <a:p>
            <a:r>
              <a:rPr lang="en-US" dirty="0"/>
              <a:t xml:space="preserve">  &gt; Irrelevant to the thesis -- mention it exists and move on</a:t>
            </a:r>
          </a:p>
          <a:p>
            <a:endParaRPr lang="en-US" dirty="0"/>
          </a:p>
          <a:p>
            <a:r>
              <a:rPr lang="en-US" dirty="0"/>
              <a:t>--- THE AI CONNECTION -- say this clearly, this is what the room will want to know ---</a:t>
            </a:r>
          </a:p>
          <a:p>
            <a:endParaRPr lang="en-US" dirty="0"/>
          </a:p>
          <a:p>
            <a:r>
              <a:rPr lang="en-US" dirty="0"/>
              <a:t xml:space="preserve">  &gt; Here is the simplest way I can explain why AI matters for this company:</a:t>
            </a:r>
          </a:p>
          <a:p>
            <a:endParaRPr lang="en-US" dirty="0"/>
          </a:p>
          <a:p>
            <a:r>
              <a:rPr lang="en-US" dirty="0"/>
              <a:t xml:space="preserve">  &gt; When you open ChatGPT and type a question, that question travels to a data center</a:t>
            </a:r>
          </a:p>
          <a:p>
            <a:r>
              <a:rPr lang="en-US" dirty="0"/>
              <a:t xml:space="preserve">  &gt; Thousands of computer chips process it and send back an answer</a:t>
            </a:r>
          </a:p>
          <a:p>
            <a:r>
              <a:rPr lang="en-US" dirty="0"/>
              <a:t xml:space="preserve">  &gt; Those chips run 24 hours a day, 7 days a week, consuming enormous electricity</a:t>
            </a:r>
          </a:p>
          <a:p>
            <a:r>
              <a:rPr lang="en-US" dirty="0"/>
              <a:t xml:space="preserve">  &gt; A single large AI data center uses as much power as 100,000 homes</a:t>
            </a:r>
          </a:p>
          <a:p>
            <a:r>
              <a:rPr lang="en-US" dirty="0"/>
              <a:t xml:space="preserve">  &gt; Microsoft, Google, Amazon, Meta -- all building hundreds of these simultaneously</a:t>
            </a:r>
          </a:p>
          <a:p>
            <a:r>
              <a:rPr lang="en-US" dirty="0"/>
              <a:t xml:space="preserve">  &gt; That electricity has to come from somewhere -- it comes from power plants</a:t>
            </a:r>
          </a:p>
          <a:p>
            <a:endParaRPr lang="en-US" dirty="0"/>
          </a:p>
          <a:p>
            <a:r>
              <a:rPr lang="en-US" dirty="0"/>
              <a:t xml:space="preserve">  &gt; AGX never talks to Microsoft or Google -- never sees an AI company's name on a check</a:t>
            </a:r>
          </a:p>
          <a:p>
            <a:r>
              <a:rPr lang="en-US" dirty="0"/>
              <a:t xml:space="preserve">  &gt; But every time someone uses an AI product, it creates demand for electricity,</a:t>
            </a:r>
          </a:p>
          <a:p>
            <a:endParaRPr lang="en-US" dirty="0"/>
          </a:p>
          <a:p>
            <a:r>
              <a:rPr lang="en-US" dirty="0"/>
              <a:t>--- WHY GAS PLANTS AND NOT SOLAR ---</a:t>
            </a:r>
          </a:p>
          <a:p>
            <a:endParaRPr lang="en-US" dirty="0"/>
          </a:p>
          <a:p>
            <a:r>
              <a:rPr lang="en-US" dirty="0"/>
              <a:t xml:space="preserve">  &gt; You might ask -- why not just build solar farms?</a:t>
            </a:r>
          </a:p>
          <a:p>
            <a:r>
              <a:rPr lang="en-US" dirty="0"/>
              <a:t xml:space="preserve">  &gt; The sun does not shine at night -- solar is intermittent</a:t>
            </a:r>
          </a:p>
          <a:p>
            <a:r>
              <a:rPr lang="en-US" dirty="0"/>
              <a:t xml:space="preserve">  &gt; An AI data center cannot turn off when a cloud passes overhead</a:t>
            </a:r>
          </a:p>
          <a:p>
            <a:r>
              <a:rPr lang="en-US" dirty="0"/>
              <a:t xml:space="preserve">  &gt; These facilities need power 24 hours a day, 365 days a year without interruption</a:t>
            </a:r>
          </a:p>
          <a:p>
            <a:r>
              <a:rPr lang="en-US" dirty="0"/>
              <a:t xml:space="preserve">  &gt; Gas-fired plants run constantly and on demand -- they are the reliable backbone</a:t>
            </a:r>
          </a:p>
          <a:p>
            <a:r>
              <a:rPr lang="en-US" dirty="0"/>
              <a:t xml:space="preserve">  &gt; Solar and wind are great supplements but they cannot replace baseload gas power</a:t>
            </a:r>
          </a:p>
          <a:p>
            <a:r>
              <a:rPr lang="en-US" dirty="0"/>
              <a:t xml:space="preserve">  &gt; That is why utilities keep signing contracts for new gas plants despite the green energy push</a:t>
            </a:r>
          </a:p>
          <a:p>
            <a:r>
              <a:rPr lang="en-US" dirty="0"/>
              <a:t xml:space="preserve">  &gt; And that is exactly what AGX specializes in -- nearly 20 years of gas-fired plant expertise</a:t>
            </a:r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4 -- REVENUE SPLIT AND KEY METRICS</a:t>
            </a:r>
          </a:p>
          <a:p>
            <a:endParaRPr lang="en-US" dirty="0"/>
          </a:p>
          <a:p>
            <a:r>
              <a:rPr lang="en-US" dirty="0"/>
              <a:t>Walk through the numbers quickly -- don't linger on each one:</a:t>
            </a:r>
          </a:p>
          <a:p>
            <a:r>
              <a:rPr lang="en-US" dirty="0"/>
              <a:t xml:space="preserve">  &gt; Revenue: $944.6M, up 8.1% YoY</a:t>
            </a:r>
          </a:p>
          <a:p>
            <a:r>
              <a:rPr lang="en-US" dirty="0"/>
              <a:t xml:space="preserve">  &gt; Net income: $137.8M, up 61.2% -- earnings grew 7x faster than revenue</a:t>
            </a:r>
          </a:p>
          <a:p>
            <a:r>
              <a:rPr lang="en-US" dirty="0"/>
              <a:t xml:space="preserve">  &gt; Backlog: $2.9B, up 114.7% -- this is the number that drove the 38% stock surge</a:t>
            </a:r>
          </a:p>
          <a:p>
            <a:endParaRPr lang="en-US" dirty="0"/>
          </a:p>
          <a:p>
            <a:r>
              <a:rPr lang="en-US" dirty="0"/>
              <a:t>Then pause on the bottom line -- Cash and Investments: $895M, Zero Debt:</a:t>
            </a:r>
          </a:p>
          <a:p>
            <a:endParaRPr lang="en-US" dirty="0"/>
          </a:p>
          <a:p>
            <a:r>
              <a:rPr lang="en-US" dirty="0"/>
              <a:t>--- THE ZERO DEBT TALKING POINT -- spend real time here ---</a:t>
            </a:r>
          </a:p>
          <a:p>
            <a:endParaRPr lang="en-US" dirty="0"/>
          </a:p>
          <a:p>
            <a:r>
              <a:rPr lang="en-US" dirty="0"/>
              <a:t xml:space="preserve">  &gt; First, zero debt is rare in this industry</a:t>
            </a:r>
          </a:p>
          <a:p>
            <a:r>
              <a:rPr lang="en-US" dirty="0"/>
              <a:t xml:space="preserve">  &gt; Most EPC peers carry significant leverage -- MasTec at 3.2x, Quanta at 2.1x</a:t>
            </a:r>
          </a:p>
          <a:p>
            <a:r>
              <a:rPr lang="en-US" dirty="0"/>
              <a:t xml:space="preserve">  &gt; The only peer that comes close is EMCOR -- but even they drew $250M on a credit line in 2025</a:t>
            </a:r>
          </a:p>
          <a:p>
            <a:endParaRPr lang="en-US" dirty="0"/>
          </a:p>
          <a:p>
            <a:r>
              <a:rPr lang="en-US" dirty="0"/>
              <a:t xml:space="preserve">  &gt; So how does a construction company end up with $895M in cash and zero debt?</a:t>
            </a:r>
          </a:p>
          <a:p>
            <a:r>
              <a:rPr lang="en-US" dirty="0"/>
              <a:t xml:space="preserve">  &gt; Two reasons working together:</a:t>
            </a:r>
          </a:p>
          <a:p>
            <a:endParaRPr lang="en-US" dirty="0"/>
          </a:p>
          <a:p>
            <a:r>
              <a:rPr lang="en-US" dirty="0"/>
              <a:t xml:space="preserve">  REASON 1 -- The nature of the contracts:</a:t>
            </a:r>
          </a:p>
          <a:p>
            <a:r>
              <a:rPr lang="en-US" dirty="0"/>
              <a:t xml:space="preserve">  &gt; AGX builds massive power plants -- these are 3-4 year projects worth hundreds of millions</a:t>
            </a:r>
          </a:p>
          <a:p>
            <a:r>
              <a:rPr lang="en-US" dirty="0"/>
              <a:t xml:space="preserve">  &gt; They don't get paid at the end -- contracts are structured with milestone payments</a:t>
            </a:r>
          </a:p>
          <a:p>
            <a:r>
              <a:rPr lang="en-US" dirty="0"/>
              <a:t xml:space="preserve">  &gt; Foundation complete, steel up, turbines in, grid connected -- each stage triggers a payment</a:t>
            </a:r>
          </a:p>
          <a:p>
            <a:r>
              <a:rPr lang="en-US" dirty="0"/>
              <a:t xml:space="preserve">  &gt; So clients are essentially funding the construction as it happens</a:t>
            </a:r>
          </a:p>
          <a:p>
            <a:r>
              <a:rPr lang="en-US" dirty="0"/>
              <a:t xml:space="preserve">  &gt; AGX never needs to borrow to build </a:t>
            </a:r>
          </a:p>
          <a:p>
            <a:r>
              <a:rPr lang="en-US" dirty="0"/>
              <a:t>&gt; Milestone payments are standard across EPC -- but AGX executes them at a scale and margin</a:t>
            </a:r>
          </a:p>
          <a:p>
            <a:r>
              <a:rPr lang="en-US" dirty="0"/>
              <a:t xml:space="preserve">  </a:t>
            </a:r>
          </a:p>
          <a:p>
            <a:r>
              <a:rPr lang="en-US" dirty="0"/>
              <a:t xml:space="preserve">  REASON 2 -- Two decades of discipline:</a:t>
            </a:r>
          </a:p>
          <a:p>
            <a:r>
              <a:rPr lang="en-US" dirty="0"/>
              <a:t xml:space="preserve">  &gt; Unlike Quanta and MasTec, AGX never went on a debt-financed acquisition spree</a:t>
            </a:r>
          </a:p>
          <a:p>
            <a:r>
              <a:rPr lang="en-US" dirty="0"/>
              <a:t xml:space="preserve">  &gt; They made two small acquisitions in 2015 -- APC in Ireland and The Roberts Company</a:t>
            </a:r>
          </a:p>
          <a:p>
            <a:r>
              <a:rPr lang="en-US" dirty="0"/>
              <a:t xml:space="preserve">  &gt; Both paid mostly in cash, any debt assumed retired almost immediately</a:t>
            </a:r>
          </a:p>
          <a:p>
            <a:r>
              <a:rPr lang="en-US" dirty="0"/>
              <a:t xml:space="preserve">  &gt; No leverage ever accumulated on the balance sheet</a:t>
            </a:r>
          </a:p>
          <a:p>
            <a:r>
              <a:rPr lang="en-US" dirty="0"/>
              <a:t xml:space="preserve">  &gt; Stack 20 years of strong margins on top of that -- cash compounds to $895M</a:t>
            </a:r>
          </a:p>
          <a:p>
            <a:endParaRPr lang="en-US" dirty="0"/>
          </a:p>
          <a:p>
            <a:r>
              <a:rPr lang="en-US" dirty="0"/>
              <a:t xml:space="preserve">  &gt; Note: management just flagged on the Q4 call they are now evaluating M&amp;A</a:t>
            </a:r>
          </a:p>
          <a:p>
            <a:r>
              <a:rPr lang="en-US" dirty="0"/>
              <a:t xml:space="preserve">  &gt; That $895M war chest could be deployed -- worth watching as a new risk variable</a:t>
            </a:r>
          </a:p>
          <a:p>
            <a:endParaRPr lang="en-US" dirty="0"/>
          </a:p>
          <a:p>
            <a:r>
              <a:rPr lang="en-US" dirty="0"/>
              <a:t>WHY THIS MATTERS for the investment case:</a:t>
            </a:r>
          </a:p>
          <a:p>
            <a:r>
              <a:rPr lang="en-US" dirty="0"/>
              <a:t xml:space="preserve">  &gt; Zero debt is not just a balance sheet stat -- it is a competitive advantage</a:t>
            </a:r>
          </a:p>
          <a:p>
            <a:r>
              <a:rPr lang="en-US" dirty="0"/>
              <a:t xml:space="preserve">  &gt; When a utility wants to build a $1B power plant, they need a contractor who can absorb</a:t>
            </a:r>
          </a:p>
          <a:p>
            <a:r>
              <a:rPr lang="en-US" dirty="0"/>
              <a:t xml:space="preserve">  cost overruns and delays without going under -- AGX's balance sheet is a sales tool</a:t>
            </a:r>
          </a:p>
          <a:p>
            <a:r>
              <a:rPr lang="en-US" dirty="0"/>
              <a:t xml:space="preserve">  &gt; Project delays don't threaten AGX -- they just draw down cash and keep building</a:t>
            </a:r>
          </a:p>
          <a:p>
            <a:r>
              <a:rPr lang="en-US" dirty="0"/>
              <a:t xml:space="preserve">  &gt; Heavily leveraged competitors in that same situation start stressing debt covenants</a:t>
            </a:r>
          </a:p>
          <a:p>
            <a:r>
              <a:rPr lang="en-US" dirty="0"/>
              <a:t xml:space="preserve">  &gt; And no interest expense means structurally better margins than every levered peer</a:t>
            </a:r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6 -- MANAGEMENT OVERVIEW</a:t>
            </a:r>
          </a:p>
          <a:p>
            <a:endParaRPr lang="en-US" dirty="0"/>
          </a:p>
          <a:p>
            <a:r>
              <a:rPr lang="en-US" dirty="0"/>
              <a:t>CEO: David Watson</a:t>
            </a:r>
          </a:p>
          <a:p>
            <a:r>
              <a:rPr lang="en-US" dirty="0"/>
              <a:t xml:space="preserve">  &gt; Came up through the CFO role -- deep financial knowledge of the business</a:t>
            </a:r>
          </a:p>
          <a:p>
            <a:r>
              <a:rPr lang="en-US" dirty="0"/>
              <a:t xml:space="preserve">  &gt; Led the company through its most transformational growth period</a:t>
            </a:r>
          </a:p>
          <a:p>
            <a:r>
              <a:rPr lang="en-US" dirty="0"/>
              <a:t xml:space="preserve">  &gt; Completed Trumbull Energy Center ahead of schedule</a:t>
            </a:r>
          </a:p>
          <a:p>
            <a:endParaRPr lang="en-US" dirty="0"/>
          </a:p>
          <a:p>
            <a:r>
              <a:rPr lang="en-US" dirty="0"/>
              <a:t>CFO: Josh Baugher</a:t>
            </a:r>
          </a:p>
          <a:p>
            <a:r>
              <a:rPr lang="en-US" dirty="0"/>
              <a:t xml:space="preserve">  &gt; Oversaw margin expansion from 16.1% to 20.5%</a:t>
            </a:r>
          </a:p>
          <a:p>
            <a:r>
              <a:rPr lang="en-US" dirty="0"/>
              <a:t xml:space="preserve">  &gt; Manages $895M cash position -- disciplined steward of the balance sheet</a:t>
            </a:r>
          </a:p>
          <a:p>
            <a:endParaRPr lang="en-US" dirty="0"/>
          </a:p>
          <a:p>
            <a:r>
              <a:rPr lang="en-US" dirty="0"/>
              <a:t>Gemma Power Systems (the EPC engine):</a:t>
            </a:r>
          </a:p>
          <a:p>
            <a:r>
              <a:rPr lang="en-US" dirty="0"/>
              <a:t xml:space="preserve">  &gt; Collins and Trebilcock run day-to-day ops</a:t>
            </a:r>
          </a:p>
          <a:p>
            <a:r>
              <a:rPr lang="en-US" dirty="0"/>
              <a:t xml:space="preserve">  &gt; Responsible for the $2.9B backlog execution</a:t>
            </a:r>
          </a:p>
          <a:p>
            <a:endParaRPr lang="en-US" dirty="0"/>
          </a:p>
          <a:p>
            <a:r>
              <a:rPr lang="en-US" dirty="0"/>
              <a:t>Bottom line on management:</a:t>
            </a:r>
          </a:p>
          <a:p>
            <a:r>
              <a:rPr lang="en-US" dirty="0"/>
              <a:t xml:space="preserve">  &gt; Experienced, financially disciplined, institutional knowledge of the business</a:t>
            </a:r>
          </a:p>
          <a:p>
            <a:r>
              <a:rPr lang="en-US" dirty="0"/>
              <a:t xml:space="preserve">  &gt; Management quality is NOT the reason we're passing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7 -- PORTER'S FIVE FORCES</a:t>
            </a:r>
          </a:p>
          <a:p>
            <a:endParaRPr lang="en-US" dirty="0"/>
          </a:p>
          <a:p>
            <a:r>
              <a:rPr lang="en-US" dirty="0"/>
              <a:t>Threat of New Entrants -- LOW</a:t>
            </a:r>
          </a:p>
          <a:p>
            <a:r>
              <a:rPr lang="en-US" dirty="0"/>
              <a:t xml:space="preserve">  &gt; 20 years of expertise, bonding capacity, and client trust can't be replicated quickly</a:t>
            </a:r>
          </a:p>
          <a:p>
            <a:endParaRPr lang="en-US" dirty="0"/>
          </a:p>
          <a:p>
            <a:r>
              <a:rPr lang="en-US" dirty="0"/>
              <a:t>Threat of Substitutes -- LOW</a:t>
            </a:r>
          </a:p>
          <a:p>
            <a:r>
              <a:rPr lang="en-US" dirty="0"/>
              <a:t xml:space="preserve">  &gt; Power plants must be built -- no alternative to EPC construction</a:t>
            </a:r>
          </a:p>
          <a:p>
            <a:r>
              <a:rPr lang="en-US" dirty="0"/>
              <a:t xml:space="preserve">  &gt; Only question is who gets the contract</a:t>
            </a:r>
          </a:p>
          <a:p>
            <a:endParaRPr lang="en-US" dirty="0"/>
          </a:p>
          <a:p>
            <a:r>
              <a:rPr lang="en-US" dirty="0"/>
              <a:t>Competitive Rivalry -- MODERATE</a:t>
            </a:r>
          </a:p>
          <a:p>
            <a:r>
              <a:rPr lang="en-US" dirty="0"/>
              <a:t xml:space="preserve">  &gt; Quanta, MasTec, EMCOR, Fluor are all in the space</a:t>
            </a:r>
          </a:p>
          <a:p>
            <a:r>
              <a:rPr lang="en-US" dirty="0"/>
              <a:t xml:space="preserve">  &gt; But AGX's niche focus on gas-fired plants is a real differentiator</a:t>
            </a:r>
          </a:p>
          <a:p>
            <a:endParaRPr lang="en-US" dirty="0"/>
          </a:p>
          <a:p>
            <a:r>
              <a:rPr lang="en-US" dirty="0"/>
              <a:t>Supplier Power -- MODERATE</a:t>
            </a:r>
          </a:p>
          <a:p>
            <a:r>
              <a:rPr lang="en-US" dirty="0"/>
              <a:t xml:space="preserve">  &gt; GE and Siemens hold pricing power on turbines and specialty equipment</a:t>
            </a:r>
          </a:p>
          <a:p>
            <a:endParaRPr lang="en-US" dirty="0"/>
          </a:p>
          <a:p>
            <a:r>
              <a:rPr lang="en-US" dirty="0"/>
              <a:t>Buyer Power -- LOW TO MODERATE</a:t>
            </a:r>
          </a:p>
          <a:p>
            <a:r>
              <a:rPr lang="en-US" dirty="0"/>
              <a:t xml:space="preserve">  &gt; Once a utility picks a builder and breaks ground, switching is not viable</a:t>
            </a:r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-- COMPETITIVE LANDSCAPE: KEY PEERS</a:t>
            </a:r>
          </a:p>
          <a:p>
            <a:endParaRPr lang="en-US" dirty="0"/>
          </a:p>
          <a:p>
            <a:r>
              <a:rPr lang="en-US" dirty="0"/>
              <a:t>Opening:</a:t>
            </a:r>
          </a:p>
          <a:p>
            <a:r>
              <a:rPr lang="en-US" dirty="0"/>
              <a:t xml:space="preserve">  &gt; These are the three companies most often compared to AGX in analyst coverage</a:t>
            </a:r>
          </a:p>
          <a:p>
            <a:r>
              <a:rPr lang="en-US" dirty="0"/>
              <a:t xml:space="preserve">  &gt; They all show up in our relative valuation comps</a:t>
            </a:r>
          </a:p>
          <a:p>
            <a:r>
              <a:rPr lang="en-US" dirty="0"/>
              <a:t xml:space="preserve">  &gt; Understanding where they overlap -- and where they don't -- explains why the comps are hard to apply cleanly</a:t>
            </a:r>
          </a:p>
          <a:p>
            <a:endParaRPr lang="en-US" dirty="0"/>
          </a:p>
          <a:p>
            <a:r>
              <a:rPr lang="en-US" dirty="0"/>
              <a:t>MasTec (MTZ) -- $10.5B market cap:</a:t>
            </a:r>
          </a:p>
          <a:p>
            <a:r>
              <a:rPr lang="en-US" dirty="0"/>
              <a:t xml:space="preserve">  &gt; Large EPC contractor across telecom, utilities, oil and gas, renewables</a:t>
            </a:r>
          </a:p>
          <a:p>
            <a:r>
              <a:rPr lang="en-US" dirty="0"/>
              <a:t xml:space="preserve">  &gt; Overlaps with AGX in power generation and utility construction</a:t>
            </a:r>
          </a:p>
          <a:p>
            <a:r>
              <a:rPr lang="en-US" dirty="0"/>
              <a:t xml:space="preserve">  &gt; Key difference: MasTec is highly diversified and carries 3.2x net debt</a:t>
            </a:r>
          </a:p>
          <a:p>
            <a:r>
              <a:rPr lang="en-US" dirty="0"/>
              <a:t xml:space="preserve">  &gt; Less specialized -- they don't have AGX's 20-year track record in gas-fired plants specifically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Sterling Infrastructure (STRL) -- $7.3B market cap:</a:t>
            </a:r>
          </a:p>
          <a:p>
            <a:r>
              <a:rPr lang="en-US" dirty="0"/>
              <a:t xml:space="preserve">  &gt; Civil contractor focused on e-infrastructure, transportation, residential</a:t>
            </a:r>
          </a:p>
          <a:p>
            <a:r>
              <a:rPr lang="en-US" dirty="0"/>
              <a:t xml:space="preserve">  &gt; Actually less direct overlap than it appears -- STRL preps the ground for data centers</a:t>
            </a:r>
          </a:p>
          <a:p>
            <a:r>
              <a:rPr lang="en-US" dirty="0"/>
              <a:t xml:space="preserve">  &gt; They both benefit from the AI buildout but at different points in the chain</a:t>
            </a:r>
          </a:p>
          <a:p>
            <a:r>
              <a:rPr lang="en-US" dirty="0"/>
              <a:t xml:space="preserve">  &gt; Net cash position but trades at 20x EV/EBITDA -- still a significant discount to AGX</a:t>
            </a:r>
          </a:p>
          <a:p>
            <a:endParaRPr lang="en-US" dirty="0"/>
          </a:p>
          <a:p>
            <a:r>
              <a:rPr lang="en-US" dirty="0"/>
              <a:t>EMCOR Group (EME) -- $19.5B market cap:</a:t>
            </a:r>
          </a:p>
          <a:p>
            <a:r>
              <a:rPr lang="en-US" dirty="0"/>
              <a:t xml:space="preserve">  &gt; Mechanical and electrical construction across commercial, industrial, government</a:t>
            </a:r>
          </a:p>
          <a:p>
            <a:r>
              <a:rPr lang="en-US" dirty="0"/>
              <a:t xml:space="preserve">  &gt; The most financially similar to AGX -- also zero debt, also holding over $1B in cash</a:t>
            </a:r>
          </a:p>
          <a:p>
            <a:r>
              <a:rPr lang="en-US" dirty="0"/>
              <a:t xml:space="preserve">  &gt; But 2.5x AGX's size and far more diversified across sectors</a:t>
            </a:r>
          </a:p>
          <a:p>
            <a:r>
              <a:rPr lang="en-US" dirty="0"/>
              <a:t xml:space="preserve">  &gt; Does not specialize in power plant EPC -- different end product</a:t>
            </a:r>
          </a:p>
          <a:p>
            <a:r>
              <a:rPr lang="en-US" dirty="0"/>
              <a:t xml:space="preserve">  &gt; Trades at 17x EV/EBITDA vs AGX at 58x</a:t>
            </a:r>
          </a:p>
          <a:p>
            <a:endParaRPr lang="en-US" dirty="0"/>
          </a:p>
          <a:p>
            <a:r>
              <a:rPr lang="en-US" dirty="0"/>
              <a:t>The key takeaway from this slide:</a:t>
            </a:r>
          </a:p>
          <a:p>
            <a:r>
              <a:rPr lang="en-US" dirty="0"/>
              <a:t xml:space="preserve">  &gt; None of these three companies do exactly what AGX does</a:t>
            </a:r>
          </a:p>
          <a:p>
            <a:r>
              <a:rPr lang="en-US" dirty="0"/>
              <a:t xml:space="preserve">  &gt; AGX's specialization in large gas-fired power plants is genuinely unique in this peer group</a:t>
            </a:r>
          </a:p>
          <a:p>
            <a:r>
              <a:rPr lang="en-US" dirty="0"/>
              <a:t xml:space="preserve">  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8 -- AGX vs. S&amp;P 500: 5-YEAR PERFORMANCE</a:t>
            </a:r>
          </a:p>
          <a:p>
            <a:endParaRPr lang="en-US" dirty="0"/>
          </a:p>
          <a:p>
            <a:r>
              <a:rPr lang="en-US" dirty="0"/>
              <a:t>Key stats:</a:t>
            </a:r>
          </a:p>
          <a:p>
            <a:r>
              <a:rPr lang="en-US" dirty="0"/>
              <a:t xml:space="preserve">  &gt; AGX 5-yr return: +310%</a:t>
            </a:r>
          </a:p>
          <a:p>
            <a:endParaRPr lang="en-US" dirty="0"/>
          </a:p>
          <a:p>
            <a:r>
              <a:rPr lang="en-US" dirty="0"/>
              <a:t xml:space="preserve">  &gt; Raw beta: 0.46 -- moves much less than the broad market however rides the Ai </a:t>
            </a:r>
            <a:r>
              <a:rPr lang="en-US" dirty="0" err="1"/>
              <a:t>cottails</a:t>
            </a:r>
            <a:endParaRPr lang="en-US" dirty="0"/>
          </a:p>
          <a:p>
            <a:r>
              <a:rPr lang="en-US" dirty="0"/>
              <a:t xml:space="preserve"> </a:t>
            </a:r>
          </a:p>
          <a:p>
            <a:endParaRPr lang="en-US" dirty="0"/>
          </a:p>
          <a:p>
            <a:r>
              <a:rPr lang="en-US" dirty="0"/>
              <a:t>Why the low beta?</a:t>
            </a:r>
          </a:p>
          <a:p>
            <a:r>
              <a:rPr lang="en-US" dirty="0"/>
              <a:t xml:space="preserve">  &gt; Committed backlog decouples revenue from economic cycles</a:t>
            </a:r>
          </a:p>
          <a:p>
            <a:r>
              <a:rPr lang="en-US" dirty="0"/>
              <a:t xml:space="preserve">  &gt; When your next 3 years of revenue are already under contract, macro swings matter less</a:t>
            </a:r>
          </a:p>
          <a:p>
            <a:r>
              <a:rPr lang="en-US" dirty="0"/>
              <a:t xml:space="preserve">It will be riding on the </a:t>
            </a:r>
            <a:r>
              <a:rPr lang="en-US" dirty="0" err="1"/>
              <a:t>cotails</a:t>
            </a:r>
            <a:r>
              <a:rPr lang="en-US" dirty="0"/>
              <a:t xml:space="preserve"> of AI momentum</a:t>
            </a:r>
          </a:p>
          <a:p>
            <a:endParaRPr lang="en-US" dirty="0"/>
          </a:p>
          <a:p>
            <a:r>
              <a:rPr lang="en-US" dirty="0"/>
              <a:t>What this means for us:</a:t>
            </a:r>
          </a:p>
          <a:p>
            <a:r>
              <a:rPr lang="en-US" dirty="0"/>
              <a:t xml:space="preserve">  &gt; Strong historical performance -- but the stock has already been discovered</a:t>
            </a:r>
          </a:p>
          <a:p>
            <a:r>
              <a:rPr lang="en-US" dirty="0"/>
              <a:t xml:space="preserve">  &gt; &gt; We're not getting the early-mover advantage anymore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15 -- DCF: WACC ASSUMPTIONS</a:t>
            </a:r>
          </a:p>
          <a:p>
            <a:endParaRPr lang="en-US" dirty="0"/>
          </a:p>
          <a:p>
            <a:r>
              <a:rPr lang="en-US" dirty="0"/>
              <a:t>Because AGX has zero debt, WACC = cost of equity entirely.</a:t>
            </a:r>
          </a:p>
          <a:p>
            <a:endParaRPr lang="en-US" dirty="0"/>
          </a:p>
          <a:p>
            <a:r>
              <a:rPr lang="en-US" dirty="0"/>
              <a:t>On the zero debt point -- worth explaining how this happens:</a:t>
            </a:r>
          </a:p>
          <a:p>
            <a:r>
              <a:rPr lang="en-US" dirty="0"/>
              <a:t xml:space="preserve">  &gt; Clients (utilities, IPPs) fund the project in stages as work progresses</a:t>
            </a:r>
          </a:p>
          <a:p>
            <a:r>
              <a:rPr lang="en-US" dirty="0"/>
              <a:t xml:space="preserve">  &gt; AGX builds using client capital, not borrowed money</a:t>
            </a:r>
          </a:p>
          <a:p>
            <a:r>
              <a:rPr lang="en-US" dirty="0"/>
              <a:t xml:space="preserve">  </a:t>
            </a:r>
          </a:p>
          <a:p>
            <a:r>
              <a:rPr lang="en-US" dirty="0"/>
              <a:t>WACC inputs:</a:t>
            </a:r>
          </a:p>
          <a:p>
            <a:r>
              <a:rPr lang="en-US" dirty="0"/>
              <a:t xml:space="preserve">  &gt; Risk-free rate: 4.1% (10-year Treasury)</a:t>
            </a:r>
          </a:p>
          <a:p>
            <a:r>
              <a:rPr lang="en-US" dirty="0"/>
              <a:t xml:space="preserve">  &gt; Equity risk premium: 5.4%</a:t>
            </a:r>
          </a:p>
          <a:p>
            <a:r>
              <a:rPr lang="en-US" dirty="0"/>
              <a:t xml:space="preserve">  &gt; Raw beta: 0.46 --&gt; adjusted to 0.64 (mean reversion adjustment)</a:t>
            </a:r>
          </a:p>
          <a:p>
            <a:r>
              <a:rPr lang="en-US" dirty="0"/>
              <a:t xml:space="preserve">  &gt; Cost of equity / WACC: 7.56%</a:t>
            </a:r>
          </a:p>
          <a:p>
            <a:endParaRPr lang="en-US" dirty="0"/>
          </a:p>
          <a:p>
            <a:r>
              <a:rPr lang="en-US" dirty="0"/>
              <a:t>Why the low beta?</a:t>
            </a:r>
          </a:p>
          <a:p>
            <a:r>
              <a:rPr lang="en-US" dirty="0"/>
              <a:t xml:space="preserve">  &gt; Committed backlog decouples revenue from market cycles</a:t>
            </a:r>
          </a:p>
          <a:p>
            <a:endParaRPr lang="en-US" dirty="0"/>
          </a:p>
          <a:p>
            <a:r>
              <a:rPr lang="en-US" dirty="0"/>
              <a:t>7.56% WACC is favorable for the bull case.</a:t>
            </a:r>
          </a:p>
          <a:p>
            <a:r>
              <a:rPr lang="en-US" dirty="0"/>
              <a:t>Even so, the DCF doesn't support $566.</a:t>
            </a:r>
          </a:p>
        </p:txBody>
      </p:sp>
    </p:spTree>
  </p:cSld>
  <p:clrMapOvr>
    <a:masterClrMapping/>
  </p:clrMapOvr>
</p:notes>
</file>

<file path=ppt/slideLayouts/_rels/slideLayout1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?>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?>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3.xml"/></Relationships>
</file>

<file path=ppt/slides/_rels/slide12.xml.rels><?xml version="1.0" encoding="UTF-8"?>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5.xml"/></Relationships>
</file>

<file path=ppt/slides/_rels/slide13.xml.rels><?xml version="1.0" encoding="UTF-8"?>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?>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?>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?>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?>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?>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?>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?>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?>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?>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?>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?>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23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02920" cy="514350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502920" y="4389120"/>
            <a:ext cx="8641080" cy="75438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777240" y="548640"/>
            <a:ext cx="8229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b="1" kern="0" spc="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ARGAN, INC.</a:t>
            </a:r>
            <a:endParaRPr lang="en-US" sz="4400" dirty="0"/>
          </a:p>
        </p:txBody>
      </p:sp>
      <p:sp>
        <p:nvSpPr>
          <p:cNvPr id="5" name="Text 3"/>
          <p:cNvSpPr/>
          <p:nvPr/>
        </p:nvSpPr>
        <p:spPr>
          <a:xfrm>
            <a:off x="777240" y="1188720"/>
            <a:ext cx="3657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14B8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NYSE: AGX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777240" y="1691640"/>
            <a:ext cx="7772400" cy="0"/>
          </a:xfrm>
          <a:prstGeom prst="line">
            <a:avLst/>
          </a:prstGeom>
          <a:noFill/>
          <a:ln w="19050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777240" y="1920240"/>
            <a:ext cx="2423160" cy="960120"/>
          </a:xfrm>
          <a:prstGeom prst="rect">
            <a:avLst/>
          </a:prstGeom>
          <a:solidFill>
            <a:srgbClr val="0D2D4E"/>
          </a:solidFill>
          <a:ln w="15240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777240" y="1975104"/>
            <a:ext cx="2423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b="1" kern="0" spc="100" dirty="0">
                <a:solidFill>
                  <a:srgbClr val="14B8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CURRENT PRICE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777240" y="2240280"/>
            <a:ext cx="2423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$575.66</a:t>
            </a:r>
            <a:endParaRPr lang="en-US" sz="2600" dirty="0"/>
          </a:p>
        </p:txBody>
      </p:sp>
      <p:sp>
        <p:nvSpPr>
          <p:cNvPr id="10" name="Shape 8"/>
          <p:cNvSpPr/>
          <p:nvPr/>
        </p:nvSpPr>
        <p:spPr>
          <a:xfrm>
            <a:off x="3429000" y="1920240"/>
            <a:ext cx="2423160" cy="960120"/>
          </a:xfrm>
          <a:prstGeom prst="rect">
            <a:avLst/>
          </a:prstGeom>
          <a:solidFill>
            <a:srgbClr val="0D2D4E"/>
          </a:solidFill>
          <a:ln w="15240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3429000" y="1975104"/>
            <a:ext cx="2423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b="1" kern="0" spc="100" dirty="0">
                <a:solidFill>
                  <a:srgbClr val="14B8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 PRICE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3429000" y="2240280"/>
            <a:ext cx="2423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$455.00</a:t>
            </a:r>
            <a:endParaRPr lang="en-US" sz="2600" dirty="0"/>
          </a:p>
        </p:txBody>
      </p:sp>
      <p:sp>
        <p:nvSpPr>
          <p:cNvPr id="13" name="Shape 11"/>
          <p:cNvSpPr/>
          <p:nvPr/>
        </p:nvSpPr>
        <p:spPr>
          <a:xfrm>
            <a:off x="6080760" y="1920240"/>
            <a:ext cx="2423160" cy="960120"/>
          </a:xfrm>
          <a:prstGeom prst="rect">
            <a:avLst/>
          </a:prstGeom>
          <a:solidFill>
            <a:srgbClr val="0D2D4E"/>
          </a:solidFill>
          <a:ln w="15240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6080760" y="1975104"/>
            <a:ext cx="2423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b="1" kern="0" spc="100" dirty="0">
                <a:solidFill>
                  <a:srgbClr val="14B8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RECOMMENDATION</a:t>
            </a:r>
            <a:endParaRPr lang="en-US" sz="800" dirty="0"/>
          </a:p>
        </p:txBody>
      </p:sp>
      <p:sp>
        <p:nvSpPr>
          <p:cNvPr id="15" name="Text 13"/>
          <p:cNvSpPr/>
          <p:nvPr/>
        </p:nvSpPr>
        <p:spPr>
          <a:xfrm>
            <a:off x="6080760" y="2240280"/>
            <a:ext cx="2423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PASS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777240" y="3154680"/>
            <a:ext cx="7772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CCFB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Power Infrastructure for the AI Era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777240" y="4434840"/>
            <a:ext cx="2743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March 2026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5029200" y="443484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Presented by:  JOE MARFISI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2880" y="73152"/>
            <a:ext cx="8778240" cy="51206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600" b="1">
                <a:solidFill>
                  <a:srgbClr val="FFFFFF"/>
                </a:solidFill>
              </a:rPr>
              <a:t>DCF – Major Assumptions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2880" y="4892040"/>
            <a:ext cx="877824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00">
                <a:solidFill>
                  <a:srgbClr val="CCD6E8"/>
                </a:solidFill>
              </a:rPr>
              <a:t>Argan, Inc. (NYSE: AGX)  |  March 2026  |  Joe Marfisi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0040" y="694944"/>
            <a:ext cx="8503920" cy="23031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500"/>
              </a:spcBef>
            </a:pPr>
            <a:r>
              <a:rPr sz="1250" b="1" dirty="0">
                <a:solidFill>
                  <a:srgbClr val="FFFFFF"/>
                </a:solidFill>
              </a:rPr>
              <a:t>•  Revenue Growth: 22.2% annually</a:t>
            </a:r>
          </a:p>
          <a:p>
            <a:pPr>
              <a:spcBef>
                <a:spcPts val="100"/>
              </a:spcBef>
              <a:spcAft>
                <a:spcPts val="300"/>
              </a:spcAft>
            </a:pPr>
            <a:r>
              <a:rPr sz="1050" dirty="0">
                <a:solidFill>
                  <a:srgbClr val="CCD6E8"/>
                </a:solidFill>
              </a:rPr>
              <a:t xml:space="preserve">      Geometric mean of FY2021–FY2025 historical rates. Supported by $2.9B committed backlog — 3+ years of revenue already signed under contract.</a:t>
            </a:r>
          </a:p>
          <a:p>
            <a:pPr>
              <a:spcBef>
                <a:spcPts val="500"/>
              </a:spcBef>
            </a:pPr>
            <a:r>
              <a:rPr sz="1250" b="1" dirty="0">
                <a:solidFill>
                  <a:srgbClr val="FFFFFF"/>
                </a:solidFill>
              </a:rPr>
              <a:t>•  EBIT Margin: 14.0%</a:t>
            </a:r>
          </a:p>
          <a:p>
            <a:pPr>
              <a:spcBef>
                <a:spcPts val="100"/>
              </a:spcBef>
              <a:spcAft>
                <a:spcPts val="300"/>
              </a:spcAft>
            </a:pPr>
            <a:r>
              <a:rPr sz="1050" dirty="0">
                <a:solidFill>
                  <a:srgbClr val="CCD6E8"/>
                </a:solidFill>
              </a:rPr>
              <a:t xml:space="preserve">      Updated from 8% five-year avg to reflect FY2026 actuals (net income $137.8M on $944.6M revenue → ~14% EBIT margin). </a:t>
            </a:r>
            <a:endParaRPr lang="en-US" sz="1050" dirty="0">
              <a:solidFill>
                <a:srgbClr val="CCD6E8"/>
              </a:solidFill>
            </a:endParaRPr>
          </a:p>
          <a:p>
            <a:pPr>
              <a:spcBef>
                <a:spcPts val="100"/>
              </a:spcBef>
              <a:spcAft>
                <a:spcPts val="300"/>
              </a:spcAft>
            </a:pPr>
            <a:r>
              <a:rPr sz="1250" b="1" dirty="0">
                <a:solidFill>
                  <a:srgbClr val="FFFFFF"/>
                </a:solidFill>
              </a:rPr>
              <a:t>•  Terminal Growth Rate: 3.5%</a:t>
            </a:r>
          </a:p>
          <a:p>
            <a:pPr>
              <a:spcBef>
                <a:spcPts val="100"/>
              </a:spcBef>
              <a:spcAft>
                <a:spcPts val="300"/>
              </a:spcAft>
            </a:pPr>
            <a:r>
              <a:rPr sz="1050" dirty="0">
                <a:solidFill>
                  <a:srgbClr val="CCD6E8"/>
                </a:solidFill>
              </a:rPr>
              <a:t xml:space="preserve">      Below nominal long-run GDP (~4%). Justified by structural AI/data center power demand — not cyclical.</a:t>
            </a:r>
          </a:p>
          <a:p>
            <a:pPr>
              <a:spcBef>
                <a:spcPts val="500"/>
              </a:spcBef>
            </a:pPr>
            <a:r>
              <a:rPr sz="1250" b="1" dirty="0">
                <a:solidFill>
                  <a:srgbClr val="FFFFFF"/>
                </a:solidFill>
              </a:rPr>
              <a:t>•  Working Capital: % of Revenue</a:t>
            </a:r>
          </a:p>
          <a:p>
            <a:pPr>
              <a:spcBef>
                <a:spcPts val="100"/>
              </a:spcBef>
              <a:spcAft>
                <a:spcPts val="300"/>
              </a:spcAft>
            </a:pPr>
            <a:r>
              <a:rPr sz="1050" dirty="0">
                <a:solidFill>
                  <a:srgbClr val="CCD6E8"/>
                </a:solidFill>
              </a:rPr>
              <a:t xml:space="preserve">      </a:t>
            </a:r>
            <a:r>
              <a:rPr sz="1050" dirty="0" err="1">
                <a:solidFill>
                  <a:srgbClr val="CCD6E8"/>
                </a:solidFill>
              </a:rPr>
              <a:t>CapEx</a:t>
            </a:r>
            <a:r>
              <a:rPr sz="1050" dirty="0">
                <a:solidFill>
                  <a:srgbClr val="CCD6E8"/>
                </a:solidFill>
              </a:rPr>
              <a:t xml:space="preserve"> (0.62%), D&amp;A (0.50%), AR (10.3%), and </a:t>
            </a:r>
            <a:r>
              <a:rPr sz="1050" dirty="0" err="1">
                <a:solidFill>
                  <a:srgbClr val="CCD6E8"/>
                </a:solidFill>
              </a:rPr>
              <a:t>AP+Accrued</a:t>
            </a:r>
            <a:r>
              <a:rPr sz="1050" dirty="0">
                <a:solidFill>
                  <a:srgbClr val="CCD6E8"/>
                </a:solidFill>
              </a:rPr>
              <a:t xml:space="preserve"> (21.5%) projected as 5-year historical averages — consistent with operating patterns.</a:t>
            </a:r>
          </a:p>
          <a:p>
            <a:pPr>
              <a:spcBef>
                <a:spcPts val="500"/>
              </a:spcBef>
            </a:pPr>
            <a:r>
              <a:rPr sz="1250" b="1" dirty="0">
                <a:solidFill>
                  <a:srgbClr val="FFFFFF"/>
                </a:solidFill>
              </a:rPr>
              <a:t>•  Tax Rate: 21%  |  Cash &amp; Investments: $895M  |  Total Debt: $0</a:t>
            </a:r>
          </a:p>
          <a:p>
            <a:pPr>
              <a:spcBef>
                <a:spcPts val="100"/>
              </a:spcBef>
              <a:spcAft>
                <a:spcPts val="300"/>
              </a:spcAft>
            </a:pPr>
            <a:r>
              <a:rPr sz="1050" dirty="0">
                <a:solidFill>
                  <a:srgbClr val="CCD6E8"/>
                </a:solidFill>
              </a:rPr>
              <a:t xml:space="preserve">      Cash updated to Q4 FY2026 10-K. Zero debt is structural — AGX self-funds growth and bids aggressively without leverage risk.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2880" y="54864"/>
            <a:ext cx="8778240" cy="51206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400" b="1">
                <a:solidFill>
                  <a:srgbClr val="FFFFFF"/>
                </a:solidFill>
              </a:rPr>
              <a:t>Revenue – Dollar Amount &amp; Growth Rate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2880" y="4892040"/>
            <a:ext cx="877824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00">
                <a:solidFill>
                  <a:srgbClr val="CCD6E8"/>
                </a:solidFill>
              </a:rPr>
              <a:t>Argan, Inc. (NYSE: AGX)  |  March 2026  |  Joe Marfisi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7160" y="603503"/>
            <a:ext cx="4315968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1">
                <a:solidFill>
                  <a:srgbClr val="CCD6E8"/>
                </a:solidFill>
              </a:rPr>
              <a:t>Revenue ($M)</a:t>
            </a:r>
          </a:p>
        </p:txBody>
      </p:sp>
      <p:graphicFrame>
        <p:nvGraphicFramePr>
          <p:cNvPr id="5" name="Chart 4"/>
          <p:cNvGraphicFramePr>
            <a:graphicFrameLocks noGrp="1"/>
          </p:cNvGraphicFramePr>
          <p:nvPr/>
        </p:nvGraphicFramePr>
        <p:xfrm>
          <a:off x="137160" y="786384"/>
          <a:ext cx="4315968" cy="36118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690872" y="603503"/>
            <a:ext cx="4315968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1">
                <a:solidFill>
                  <a:srgbClr val="CCD6E8"/>
                </a:solidFill>
              </a:rPr>
              <a:t>Revenue Growth Rate (%)</a:t>
            </a:r>
          </a:p>
        </p:txBody>
      </p:sp>
      <p:graphicFrame>
        <p:nvGraphicFramePr>
          <p:cNvPr id="7" name="Chart 6"/>
          <p:cNvGraphicFramePr>
            <a:graphicFrameLocks noGrp="1"/>
          </p:cNvGraphicFramePr>
          <p:nvPr/>
        </p:nvGraphicFramePr>
        <p:xfrm>
          <a:off x="4690872" y="786384"/>
          <a:ext cx="4315968" cy="36118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2880" y="54864"/>
            <a:ext cx="8778240" cy="51206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400" b="1">
                <a:solidFill>
                  <a:srgbClr val="FFFFFF"/>
                </a:solidFill>
              </a:rPr>
              <a:t>EBIT Margin &amp; EBIT Dollar Amount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2880" y="4892040"/>
            <a:ext cx="877824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00">
                <a:solidFill>
                  <a:srgbClr val="CCD6E8"/>
                </a:solidFill>
              </a:rPr>
              <a:t>Argan, Inc. (NYSE: AGX)  |  March 2026  |  Joe Marfisi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7160" y="603503"/>
            <a:ext cx="4315968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1">
                <a:solidFill>
                  <a:srgbClr val="CCD6E8"/>
                </a:solidFill>
              </a:rPr>
              <a:t>EBIT Margin (%)</a:t>
            </a:r>
          </a:p>
        </p:txBody>
      </p:sp>
      <p:graphicFrame>
        <p:nvGraphicFramePr>
          <p:cNvPr id="5" name="Chart 4"/>
          <p:cNvGraphicFramePr>
            <a:graphicFrameLocks noGrp="1"/>
          </p:cNvGraphicFramePr>
          <p:nvPr/>
        </p:nvGraphicFramePr>
        <p:xfrm>
          <a:off x="137160" y="786384"/>
          <a:ext cx="4315968" cy="36118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690872" y="603503"/>
            <a:ext cx="4315968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1">
                <a:solidFill>
                  <a:srgbClr val="CCD6E8"/>
                </a:solidFill>
              </a:rPr>
              <a:t>EBIT ($M)</a:t>
            </a:r>
          </a:p>
        </p:txBody>
      </p:sp>
      <p:graphicFrame>
        <p:nvGraphicFramePr>
          <p:cNvPr id="7" name="Chart 6"/>
          <p:cNvGraphicFramePr>
            <a:graphicFrameLocks noGrp="1"/>
          </p:cNvGraphicFramePr>
          <p:nvPr/>
        </p:nvGraphicFramePr>
        <p:xfrm>
          <a:off x="4690872" y="786384"/>
          <a:ext cx="4315968" cy="36118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2880" y="54864"/>
            <a:ext cx="8778240" cy="5303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600" b="1">
                <a:solidFill>
                  <a:srgbClr val="FFFFFF"/>
                </a:solidFill>
              </a:rPr>
              <a:t>Sensitivity Analysis – Equity Value Per Share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2880" y="4892040"/>
            <a:ext cx="877824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00">
                <a:solidFill>
                  <a:srgbClr val="CCD6E8"/>
                </a:solidFill>
              </a:rPr>
              <a:t>Argan, Inc. (NYSE: AGX)  |  March 2026  |  Joe Marfisi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11680" y="658368"/>
            <a:ext cx="59436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CCD6E8"/>
                </a:solidFill>
              </a:rPr>
              <a:t>Revenue Growth Rate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11680" y="914400"/>
            <a:ext cx="5943600" cy="27432"/>
          </a:xfrm>
          <a:prstGeom prst="rect">
            <a:avLst/>
          </a:prstGeom>
          <a:solidFill>
            <a:srgbClr val="1A6BC4"/>
          </a:solidFill>
        </p:spPr>
        <p:txBody>
          <a:bodyPr wrap="none">
            <a:spAutoFit/>
          </a:bodyPr>
          <a:lstStyle/>
          <a:p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3200400" y="960120"/>
            <a:ext cx="5852160" cy="502920"/>
          </a:xfrm>
          <a:prstGeom prst="rect">
            <a:avLst/>
          </a:prstGeom>
          <a:solidFill>
            <a:srgbClr val="1A2E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3200400" y="960120"/>
            <a:ext cx="1170432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FFFFFF"/>
                </a:solidFill>
              </a:rPr>
              <a:t>18.2%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370832" y="960120"/>
            <a:ext cx="1170432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FFFFFF"/>
                </a:solidFill>
              </a:rPr>
              <a:t>20.2%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541264" y="960120"/>
            <a:ext cx="1170432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5A623"/>
                </a:solidFill>
              </a:rPr>
              <a:t>22.2%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711696" y="960120"/>
            <a:ext cx="1170432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FFFFFF"/>
                </a:solidFill>
              </a:rPr>
              <a:t>24.2%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82128" y="960120"/>
            <a:ext cx="1170432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FFFFFF"/>
                </a:solidFill>
              </a:rPr>
              <a:t>26.2%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1440" y="1828800"/>
            <a:ext cx="100584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CCD6E8"/>
                </a:solidFill>
              </a:rPr>
              <a:t>EBIT Margin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011680" y="1463040"/>
            <a:ext cx="1188720" cy="502920"/>
          </a:xfrm>
          <a:prstGeom prst="rect">
            <a:avLst/>
          </a:prstGeom>
          <a:solidFill>
            <a:srgbClr val="1A2E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2011680" y="1463040"/>
            <a:ext cx="11887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FFFFFF"/>
                </a:solidFill>
              </a:rPr>
              <a:t>16.0%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200400" y="1463040"/>
            <a:ext cx="1170432" cy="502920"/>
          </a:xfrm>
          <a:prstGeom prst="rect">
            <a:avLst/>
          </a:prstGeom>
          <a:solidFill>
            <a:srgbClr val="DCBD28"/>
          </a:solidFill>
          <a:ln w="6350">
            <a:solidFill>
              <a:srgbClr val="0D1B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3200400" y="1463040"/>
            <a:ext cx="1170432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000000"/>
                </a:solidFill>
              </a:rPr>
              <a:t>$489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370832" y="1463040"/>
            <a:ext cx="1170432" cy="502920"/>
          </a:xfrm>
          <a:prstGeom prst="rect">
            <a:avLst/>
          </a:prstGeom>
          <a:solidFill>
            <a:srgbClr val="DCEC28"/>
          </a:solidFill>
          <a:ln w="6350">
            <a:solidFill>
              <a:srgbClr val="0D1B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4370832" y="1463040"/>
            <a:ext cx="1170432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000000"/>
                </a:solidFill>
              </a:rPr>
              <a:t>$530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541264" y="1463040"/>
            <a:ext cx="1170432" cy="502920"/>
          </a:xfrm>
          <a:prstGeom prst="rect">
            <a:avLst/>
          </a:prstGeom>
          <a:solidFill>
            <a:srgbClr val="A6C828"/>
          </a:solidFill>
          <a:ln w="6350">
            <a:solidFill>
              <a:srgbClr val="0D1B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5541264" y="1463040"/>
            <a:ext cx="1170432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000000"/>
                </a:solidFill>
              </a:rPr>
              <a:t>$573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711696" y="1463040"/>
            <a:ext cx="1170432" cy="502920"/>
          </a:xfrm>
          <a:prstGeom prst="rect">
            <a:avLst/>
          </a:prstGeom>
          <a:solidFill>
            <a:srgbClr val="69C828"/>
          </a:solidFill>
          <a:ln w="6350">
            <a:solidFill>
              <a:srgbClr val="0D1B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6711696" y="1463040"/>
            <a:ext cx="1170432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000000"/>
                </a:solidFill>
              </a:rPr>
              <a:t>$620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882128" y="1463040"/>
            <a:ext cx="1170432" cy="502920"/>
          </a:xfrm>
          <a:prstGeom prst="rect">
            <a:avLst/>
          </a:prstGeom>
          <a:solidFill>
            <a:srgbClr val="28C828"/>
          </a:solidFill>
          <a:ln w="6350">
            <a:solidFill>
              <a:srgbClr val="0D1B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7882128" y="1463040"/>
            <a:ext cx="1170432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000000"/>
                </a:solidFill>
              </a:rPr>
              <a:t>$670</a:t>
            </a:r>
          </a:p>
        </p:txBody>
      </p:sp>
      <p:sp>
        <p:nvSpPr>
          <p:cNvPr id="25" name="Rectangle 24"/>
          <p:cNvSpPr/>
          <p:nvPr/>
        </p:nvSpPr>
        <p:spPr>
          <a:xfrm>
            <a:off x="2011680" y="1965960"/>
            <a:ext cx="1188720" cy="502920"/>
          </a:xfrm>
          <a:prstGeom prst="rect">
            <a:avLst/>
          </a:prstGeom>
          <a:solidFill>
            <a:srgbClr val="1A2E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2011680" y="1965960"/>
            <a:ext cx="11887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FFFFFF"/>
                </a:solidFill>
              </a:rPr>
              <a:t>15.0%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200400" y="1965960"/>
            <a:ext cx="1170432" cy="502920"/>
          </a:xfrm>
          <a:prstGeom prst="rect">
            <a:avLst/>
          </a:prstGeom>
          <a:solidFill>
            <a:srgbClr val="DCA228"/>
          </a:solidFill>
          <a:ln w="6350">
            <a:solidFill>
              <a:srgbClr val="0D1B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3200400" y="1965960"/>
            <a:ext cx="1170432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000000"/>
                </a:solidFill>
              </a:rPr>
              <a:t>$466</a:t>
            </a:r>
          </a:p>
        </p:txBody>
      </p:sp>
      <p:sp>
        <p:nvSpPr>
          <p:cNvPr id="29" name="Rectangle 28"/>
          <p:cNvSpPr/>
          <p:nvPr/>
        </p:nvSpPr>
        <p:spPr>
          <a:xfrm>
            <a:off x="4370832" y="1965960"/>
            <a:ext cx="1170432" cy="502920"/>
          </a:xfrm>
          <a:prstGeom prst="rect">
            <a:avLst/>
          </a:prstGeom>
          <a:solidFill>
            <a:srgbClr val="DCCF28"/>
          </a:solidFill>
          <a:ln w="6350">
            <a:solidFill>
              <a:srgbClr val="0D1B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4370832" y="1965960"/>
            <a:ext cx="1170432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000000"/>
                </a:solidFill>
              </a:rPr>
              <a:t>$504</a:t>
            </a:r>
          </a:p>
        </p:txBody>
      </p:sp>
      <p:sp>
        <p:nvSpPr>
          <p:cNvPr id="31" name="Rectangle 30"/>
          <p:cNvSpPr/>
          <p:nvPr/>
        </p:nvSpPr>
        <p:spPr>
          <a:xfrm>
            <a:off x="5541264" y="1965960"/>
            <a:ext cx="1170432" cy="502920"/>
          </a:xfrm>
          <a:prstGeom prst="rect">
            <a:avLst/>
          </a:prstGeom>
          <a:solidFill>
            <a:srgbClr val="CAC828"/>
          </a:solidFill>
          <a:ln w="6350">
            <a:solidFill>
              <a:srgbClr val="0D1B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5541264" y="1965960"/>
            <a:ext cx="1170432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000000"/>
                </a:solidFill>
              </a:rPr>
              <a:t>$545</a:t>
            </a:r>
          </a:p>
        </p:txBody>
      </p:sp>
      <p:sp>
        <p:nvSpPr>
          <p:cNvPr id="33" name="Rectangle 32"/>
          <p:cNvSpPr/>
          <p:nvPr/>
        </p:nvSpPr>
        <p:spPr>
          <a:xfrm>
            <a:off x="6711696" y="1965960"/>
            <a:ext cx="1170432" cy="502920"/>
          </a:xfrm>
          <a:prstGeom prst="rect">
            <a:avLst/>
          </a:prstGeom>
          <a:solidFill>
            <a:srgbClr val="90C828"/>
          </a:solidFill>
          <a:ln w="6350">
            <a:solidFill>
              <a:srgbClr val="0D1B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TextBox 33"/>
          <p:cNvSpPr txBox="1"/>
          <p:nvPr/>
        </p:nvSpPr>
        <p:spPr>
          <a:xfrm>
            <a:off x="6711696" y="1965960"/>
            <a:ext cx="1170432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000000"/>
                </a:solidFill>
              </a:rPr>
              <a:t>$590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882128" y="1965960"/>
            <a:ext cx="1170432" cy="502920"/>
          </a:xfrm>
          <a:prstGeom prst="rect">
            <a:avLst/>
          </a:prstGeom>
          <a:solidFill>
            <a:srgbClr val="52C828"/>
          </a:solidFill>
          <a:ln w="6350">
            <a:solidFill>
              <a:srgbClr val="0D1B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TextBox 35"/>
          <p:cNvSpPr txBox="1"/>
          <p:nvPr/>
        </p:nvSpPr>
        <p:spPr>
          <a:xfrm>
            <a:off x="7882128" y="1965960"/>
            <a:ext cx="1170432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000000"/>
                </a:solidFill>
              </a:rPr>
              <a:t>$637</a:t>
            </a:r>
          </a:p>
        </p:txBody>
      </p:sp>
      <p:sp>
        <p:nvSpPr>
          <p:cNvPr id="37" name="Rectangle 36"/>
          <p:cNvSpPr/>
          <p:nvPr/>
        </p:nvSpPr>
        <p:spPr>
          <a:xfrm>
            <a:off x="2011680" y="2468880"/>
            <a:ext cx="1188720" cy="502920"/>
          </a:xfrm>
          <a:prstGeom prst="rect">
            <a:avLst/>
          </a:prstGeom>
          <a:solidFill>
            <a:srgbClr val="1A2E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TextBox 37"/>
          <p:cNvSpPr txBox="1"/>
          <p:nvPr/>
        </p:nvSpPr>
        <p:spPr>
          <a:xfrm>
            <a:off x="2011680" y="2468880"/>
            <a:ext cx="11887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5A623"/>
                </a:solidFill>
              </a:rPr>
              <a:t>14.0%</a:t>
            </a:r>
          </a:p>
        </p:txBody>
      </p:sp>
      <p:sp>
        <p:nvSpPr>
          <p:cNvPr id="39" name="Rectangle 38"/>
          <p:cNvSpPr/>
          <p:nvPr/>
        </p:nvSpPr>
        <p:spPr>
          <a:xfrm>
            <a:off x="3200400" y="2468880"/>
            <a:ext cx="1170432" cy="502920"/>
          </a:xfrm>
          <a:prstGeom prst="rect">
            <a:avLst/>
          </a:prstGeom>
          <a:solidFill>
            <a:srgbClr val="DC8628"/>
          </a:solidFill>
          <a:ln w="6350">
            <a:solidFill>
              <a:srgbClr val="0D1B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TextBox 39"/>
          <p:cNvSpPr txBox="1"/>
          <p:nvPr/>
        </p:nvSpPr>
        <p:spPr>
          <a:xfrm>
            <a:off x="3200400" y="2468880"/>
            <a:ext cx="1170432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000000"/>
                </a:solidFill>
              </a:rPr>
              <a:t>$442</a:t>
            </a:r>
          </a:p>
        </p:txBody>
      </p:sp>
      <p:sp>
        <p:nvSpPr>
          <p:cNvPr id="41" name="Rectangle 40"/>
          <p:cNvSpPr/>
          <p:nvPr/>
        </p:nvSpPr>
        <p:spPr>
          <a:xfrm>
            <a:off x="4370832" y="2468880"/>
            <a:ext cx="1170432" cy="502920"/>
          </a:xfrm>
          <a:prstGeom prst="rect">
            <a:avLst/>
          </a:prstGeom>
          <a:solidFill>
            <a:srgbClr val="DCB128"/>
          </a:solidFill>
          <a:ln w="6350">
            <a:solidFill>
              <a:srgbClr val="0D1B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TextBox 41"/>
          <p:cNvSpPr txBox="1"/>
          <p:nvPr/>
        </p:nvSpPr>
        <p:spPr>
          <a:xfrm>
            <a:off x="4370832" y="2468880"/>
            <a:ext cx="1170432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000000"/>
                </a:solidFill>
              </a:rPr>
              <a:t>$479</a:t>
            </a:r>
          </a:p>
        </p:txBody>
      </p:sp>
      <p:sp>
        <p:nvSpPr>
          <p:cNvPr id="43" name="Rectangle 42"/>
          <p:cNvSpPr/>
          <p:nvPr/>
        </p:nvSpPr>
        <p:spPr>
          <a:xfrm>
            <a:off x="5541264" y="2468880"/>
            <a:ext cx="1170432" cy="502920"/>
          </a:xfrm>
          <a:prstGeom prst="rect">
            <a:avLst/>
          </a:prstGeom>
          <a:solidFill>
            <a:srgbClr val="DCDF28"/>
          </a:solidFill>
          <a:ln w="31750">
            <a:solidFill>
              <a:srgbClr val="F5A62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4" name="TextBox 43"/>
          <p:cNvSpPr txBox="1"/>
          <p:nvPr/>
        </p:nvSpPr>
        <p:spPr>
          <a:xfrm>
            <a:off x="5541264" y="2468880"/>
            <a:ext cx="1170432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 i="0">
                <a:solidFill>
                  <a:srgbClr val="000000"/>
                </a:solidFill>
              </a:rPr>
              <a:t>$518</a:t>
            </a:r>
          </a:p>
        </p:txBody>
      </p:sp>
      <p:sp>
        <p:nvSpPr>
          <p:cNvPr id="45" name="Rectangle 44"/>
          <p:cNvSpPr/>
          <p:nvPr/>
        </p:nvSpPr>
        <p:spPr>
          <a:xfrm>
            <a:off x="6711696" y="2468880"/>
            <a:ext cx="1170432" cy="502920"/>
          </a:xfrm>
          <a:prstGeom prst="rect">
            <a:avLst/>
          </a:prstGeom>
          <a:solidFill>
            <a:srgbClr val="B7C828"/>
          </a:solidFill>
          <a:ln w="6350">
            <a:solidFill>
              <a:srgbClr val="0D1B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6" name="TextBox 45"/>
          <p:cNvSpPr txBox="1"/>
          <p:nvPr/>
        </p:nvSpPr>
        <p:spPr>
          <a:xfrm>
            <a:off x="6711696" y="2468880"/>
            <a:ext cx="1170432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000000"/>
                </a:solidFill>
              </a:rPr>
              <a:t>$560</a:t>
            </a:r>
          </a:p>
        </p:txBody>
      </p:sp>
      <p:sp>
        <p:nvSpPr>
          <p:cNvPr id="47" name="Rectangle 46"/>
          <p:cNvSpPr/>
          <p:nvPr/>
        </p:nvSpPr>
        <p:spPr>
          <a:xfrm>
            <a:off x="7882128" y="2468880"/>
            <a:ext cx="1170432" cy="502920"/>
          </a:xfrm>
          <a:prstGeom prst="rect">
            <a:avLst/>
          </a:prstGeom>
          <a:solidFill>
            <a:srgbClr val="7CC828"/>
          </a:solidFill>
          <a:ln w="6350">
            <a:solidFill>
              <a:srgbClr val="0D1B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8" name="TextBox 47"/>
          <p:cNvSpPr txBox="1"/>
          <p:nvPr/>
        </p:nvSpPr>
        <p:spPr>
          <a:xfrm>
            <a:off x="7882128" y="2468880"/>
            <a:ext cx="1170432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000000"/>
                </a:solidFill>
              </a:rPr>
              <a:t>$605</a:t>
            </a:r>
          </a:p>
        </p:txBody>
      </p:sp>
      <p:sp>
        <p:nvSpPr>
          <p:cNvPr id="49" name="Rectangle 48"/>
          <p:cNvSpPr/>
          <p:nvPr/>
        </p:nvSpPr>
        <p:spPr>
          <a:xfrm>
            <a:off x="2011680" y="2971800"/>
            <a:ext cx="1188720" cy="502920"/>
          </a:xfrm>
          <a:prstGeom prst="rect">
            <a:avLst/>
          </a:prstGeom>
          <a:solidFill>
            <a:srgbClr val="1A2E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0" name="TextBox 49"/>
          <p:cNvSpPr txBox="1"/>
          <p:nvPr/>
        </p:nvSpPr>
        <p:spPr>
          <a:xfrm>
            <a:off x="2011680" y="2971800"/>
            <a:ext cx="11887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FFFFFF"/>
                </a:solidFill>
              </a:rPr>
              <a:t>13.0%</a:t>
            </a:r>
          </a:p>
        </p:txBody>
      </p:sp>
      <p:sp>
        <p:nvSpPr>
          <p:cNvPr id="51" name="Rectangle 50"/>
          <p:cNvSpPr/>
          <p:nvPr/>
        </p:nvSpPr>
        <p:spPr>
          <a:xfrm>
            <a:off x="3200400" y="2971800"/>
            <a:ext cx="1170432" cy="502920"/>
          </a:xfrm>
          <a:prstGeom prst="rect">
            <a:avLst/>
          </a:prstGeom>
          <a:solidFill>
            <a:srgbClr val="DC6B28"/>
          </a:solidFill>
          <a:ln w="6350">
            <a:solidFill>
              <a:srgbClr val="0D1B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2" name="TextBox 51"/>
          <p:cNvSpPr txBox="1"/>
          <p:nvPr/>
        </p:nvSpPr>
        <p:spPr>
          <a:xfrm>
            <a:off x="3200400" y="2971800"/>
            <a:ext cx="1170432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000000"/>
                </a:solidFill>
              </a:rPr>
              <a:t>$419</a:t>
            </a:r>
          </a:p>
        </p:txBody>
      </p:sp>
      <p:sp>
        <p:nvSpPr>
          <p:cNvPr id="53" name="Rectangle 52"/>
          <p:cNvSpPr/>
          <p:nvPr/>
        </p:nvSpPr>
        <p:spPr>
          <a:xfrm>
            <a:off x="4370832" y="2971800"/>
            <a:ext cx="1170432" cy="502920"/>
          </a:xfrm>
          <a:prstGeom prst="rect">
            <a:avLst/>
          </a:prstGeom>
          <a:solidFill>
            <a:srgbClr val="DC9328"/>
          </a:solidFill>
          <a:ln w="6350">
            <a:solidFill>
              <a:srgbClr val="0D1B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4" name="TextBox 53"/>
          <p:cNvSpPr txBox="1"/>
          <p:nvPr/>
        </p:nvSpPr>
        <p:spPr>
          <a:xfrm>
            <a:off x="4370832" y="2971800"/>
            <a:ext cx="1170432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000000"/>
                </a:solidFill>
              </a:rPr>
              <a:t>$453</a:t>
            </a:r>
          </a:p>
        </p:txBody>
      </p:sp>
      <p:sp>
        <p:nvSpPr>
          <p:cNvPr id="55" name="Rectangle 54"/>
          <p:cNvSpPr/>
          <p:nvPr/>
        </p:nvSpPr>
        <p:spPr>
          <a:xfrm>
            <a:off x="5541264" y="2971800"/>
            <a:ext cx="1170432" cy="502920"/>
          </a:xfrm>
          <a:prstGeom prst="rect">
            <a:avLst/>
          </a:prstGeom>
          <a:solidFill>
            <a:srgbClr val="DCBE28"/>
          </a:solidFill>
          <a:ln w="6350">
            <a:solidFill>
              <a:srgbClr val="0D1B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6" name="TextBox 55"/>
          <p:cNvSpPr txBox="1"/>
          <p:nvPr/>
        </p:nvSpPr>
        <p:spPr>
          <a:xfrm>
            <a:off x="5541264" y="2971800"/>
            <a:ext cx="1170432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000000"/>
                </a:solidFill>
              </a:rPr>
              <a:t>$490</a:t>
            </a:r>
          </a:p>
        </p:txBody>
      </p:sp>
      <p:sp>
        <p:nvSpPr>
          <p:cNvPr id="57" name="Rectangle 56"/>
          <p:cNvSpPr/>
          <p:nvPr/>
        </p:nvSpPr>
        <p:spPr>
          <a:xfrm>
            <a:off x="6711696" y="2971800"/>
            <a:ext cx="1170432" cy="502920"/>
          </a:xfrm>
          <a:prstGeom prst="rect">
            <a:avLst/>
          </a:prstGeom>
          <a:solidFill>
            <a:srgbClr val="DCED28"/>
          </a:solidFill>
          <a:ln w="6350">
            <a:solidFill>
              <a:srgbClr val="0D1B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8" name="TextBox 57"/>
          <p:cNvSpPr txBox="1"/>
          <p:nvPr/>
        </p:nvSpPr>
        <p:spPr>
          <a:xfrm>
            <a:off x="6711696" y="2971800"/>
            <a:ext cx="1170432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000000"/>
                </a:solidFill>
              </a:rPr>
              <a:t>$530</a:t>
            </a:r>
          </a:p>
        </p:txBody>
      </p:sp>
      <p:sp>
        <p:nvSpPr>
          <p:cNvPr id="59" name="Rectangle 58"/>
          <p:cNvSpPr/>
          <p:nvPr/>
        </p:nvSpPr>
        <p:spPr>
          <a:xfrm>
            <a:off x="7882128" y="2971800"/>
            <a:ext cx="1170432" cy="502920"/>
          </a:xfrm>
          <a:prstGeom prst="rect">
            <a:avLst/>
          </a:prstGeom>
          <a:solidFill>
            <a:srgbClr val="A6C828"/>
          </a:solidFill>
          <a:ln w="6350">
            <a:solidFill>
              <a:srgbClr val="0D1B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0" name="TextBox 59"/>
          <p:cNvSpPr txBox="1"/>
          <p:nvPr/>
        </p:nvSpPr>
        <p:spPr>
          <a:xfrm>
            <a:off x="7882128" y="2971800"/>
            <a:ext cx="1170432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000000"/>
                </a:solidFill>
              </a:rPr>
              <a:t>$573</a:t>
            </a:r>
          </a:p>
        </p:txBody>
      </p:sp>
      <p:sp>
        <p:nvSpPr>
          <p:cNvPr id="61" name="Rectangle 60"/>
          <p:cNvSpPr/>
          <p:nvPr/>
        </p:nvSpPr>
        <p:spPr>
          <a:xfrm>
            <a:off x="2011680" y="3474720"/>
            <a:ext cx="1188720" cy="502920"/>
          </a:xfrm>
          <a:prstGeom prst="rect">
            <a:avLst/>
          </a:prstGeom>
          <a:solidFill>
            <a:srgbClr val="1A2E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2" name="TextBox 61"/>
          <p:cNvSpPr txBox="1"/>
          <p:nvPr/>
        </p:nvSpPr>
        <p:spPr>
          <a:xfrm>
            <a:off x="2011680" y="3474720"/>
            <a:ext cx="11887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FFFFFF"/>
                </a:solidFill>
              </a:rPr>
              <a:t>12.0%</a:t>
            </a:r>
          </a:p>
        </p:txBody>
      </p:sp>
      <p:sp>
        <p:nvSpPr>
          <p:cNvPr id="63" name="Rectangle 62"/>
          <p:cNvSpPr/>
          <p:nvPr/>
        </p:nvSpPr>
        <p:spPr>
          <a:xfrm>
            <a:off x="3200400" y="3474720"/>
            <a:ext cx="1170432" cy="502920"/>
          </a:xfrm>
          <a:prstGeom prst="rect">
            <a:avLst/>
          </a:prstGeom>
          <a:solidFill>
            <a:srgbClr val="DC5028"/>
          </a:solidFill>
          <a:ln w="6350">
            <a:solidFill>
              <a:srgbClr val="0D1B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4" name="TextBox 63"/>
          <p:cNvSpPr txBox="1"/>
          <p:nvPr/>
        </p:nvSpPr>
        <p:spPr>
          <a:xfrm>
            <a:off x="3200400" y="3474720"/>
            <a:ext cx="1170432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000000"/>
                </a:solidFill>
              </a:rPr>
              <a:t>$395</a:t>
            </a:r>
          </a:p>
        </p:txBody>
      </p:sp>
      <p:sp>
        <p:nvSpPr>
          <p:cNvPr id="65" name="Rectangle 64"/>
          <p:cNvSpPr/>
          <p:nvPr/>
        </p:nvSpPr>
        <p:spPr>
          <a:xfrm>
            <a:off x="4370832" y="3474720"/>
            <a:ext cx="1170432" cy="502920"/>
          </a:xfrm>
          <a:prstGeom prst="rect">
            <a:avLst/>
          </a:prstGeom>
          <a:solidFill>
            <a:srgbClr val="DC7528"/>
          </a:solidFill>
          <a:ln w="6350">
            <a:solidFill>
              <a:srgbClr val="0D1B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6" name="TextBox 65"/>
          <p:cNvSpPr txBox="1"/>
          <p:nvPr/>
        </p:nvSpPr>
        <p:spPr>
          <a:xfrm>
            <a:off x="4370832" y="3474720"/>
            <a:ext cx="1170432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000000"/>
                </a:solidFill>
              </a:rPr>
              <a:t>$428</a:t>
            </a:r>
          </a:p>
        </p:txBody>
      </p:sp>
      <p:sp>
        <p:nvSpPr>
          <p:cNvPr id="67" name="Rectangle 66"/>
          <p:cNvSpPr/>
          <p:nvPr/>
        </p:nvSpPr>
        <p:spPr>
          <a:xfrm>
            <a:off x="5541264" y="3474720"/>
            <a:ext cx="1170432" cy="502920"/>
          </a:xfrm>
          <a:prstGeom prst="rect">
            <a:avLst/>
          </a:prstGeom>
          <a:solidFill>
            <a:srgbClr val="DC9E28"/>
          </a:solidFill>
          <a:ln w="6350">
            <a:solidFill>
              <a:srgbClr val="0D1B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8" name="TextBox 67"/>
          <p:cNvSpPr txBox="1"/>
          <p:nvPr/>
        </p:nvSpPr>
        <p:spPr>
          <a:xfrm>
            <a:off x="5541264" y="3474720"/>
            <a:ext cx="1170432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000000"/>
                </a:solidFill>
              </a:rPr>
              <a:t>$463</a:t>
            </a:r>
          </a:p>
        </p:txBody>
      </p:sp>
      <p:sp>
        <p:nvSpPr>
          <p:cNvPr id="69" name="Rectangle 68"/>
          <p:cNvSpPr/>
          <p:nvPr/>
        </p:nvSpPr>
        <p:spPr>
          <a:xfrm>
            <a:off x="6711696" y="3474720"/>
            <a:ext cx="1170432" cy="502920"/>
          </a:xfrm>
          <a:prstGeom prst="rect">
            <a:avLst/>
          </a:prstGeom>
          <a:solidFill>
            <a:srgbClr val="DCCA28"/>
          </a:solidFill>
          <a:ln w="6350">
            <a:solidFill>
              <a:srgbClr val="0D1B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0" name="TextBox 69"/>
          <p:cNvSpPr txBox="1"/>
          <p:nvPr/>
        </p:nvSpPr>
        <p:spPr>
          <a:xfrm>
            <a:off x="6711696" y="3474720"/>
            <a:ext cx="1170432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000000"/>
                </a:solidFill>
              </a:rPr>
              <a:t>$500</a:t>
            </a:r>
          </a:p>
        </p:txBody>
      </p:sp>
      <p:sp>
        <p:nvSpPr>
          <p:cNvPr id="71" name="Rectangle 70"/>
          <p:cNvSpPr/>
          <p:nvPr/>
        </p:nvSpPr>
        <p:spPr>
          <a:xfrm>
            <a:off x="7882128" y="3474720"/>
            <a:ext cx="1170432" cy="502920"/>
          </a:xfrm>
          <a:prstGeom prst="rect">
            <a:avLst/>
          </a:prstGeom>
          <a:solidFill>
            <a:srgbClr val="D0C828"/>
          </a:solidFill>
          <a:ln w="6350">
            <a:solidFill>
              <a:srgbClr val="0D1B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2" name="TextBox 71"/>
          <p:cNvSpPr txBox="1"/>
          <p:nvPr/>
        </p:nvSpPr>
        <p:spPr>
          <a:xfrm>
            <a:off x="7882128" y="3474720"/>
            <a:ext cx="1170432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000000"/>
                </a:solidFill>
              </a:rPr>
              <a:t>$541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2011680" y="4087368"/>
            <a:ext cx="7040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00" b="0" i="1">
                <a:solidFill>
                  <a:srgbClr val="CCD6E8"/>
                </a:solidFill>
              </a:rPr>
              <a:t>■ Current price: ~$566  |  ● Base case (22.2% growth / 14% margin): $518  |  Gold border = base case cell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2880" y="73152"/>
            <a:ext cx="8778240" cy="51206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600" b="1">
                <a:solidFill>
                  <a:srgbClr val="FFFFFF"/>
                </a:solidFill>
              </a:rPr>
              <a:t>Relative Valuation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2880" y="4892040"/>
            <a:ext cx="877824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00">
                <a:solidFill>
                  <a:srgbClr val="CCD6E8"/>
                </a:solidFill>
              </a:rPr>
              <a:t>Argan, Inc. (NYSE: AGX)  |  March 2026  |  Joe Marfisi</a:t>
            </a:r>
          </a:p>
        </p:txBody>
      </p:sp>
      <p:sp>
        <p:nvSpPr>
          <p:cNvPr id="4" name="Rectangle 3"/>
          <p:cNvSpPr/>
          <p:nvPr/>
        </p:nvSpPr>
        <p:spPr>
          <a:xfrm>
            <a:off x="182880" y="859536"/>
            <a:ext cx="4892040" cy="310896"/>
          </a:xfrm>
          <a:prstGeom prst="rect">
            <a:avLst/>
          </a:prstGeom>
          <a:solidFill>
            <a:srgbClr val="1A6BC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82880" y="886968"/>
            <a:ext cx="86868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 b="1">
                <a:solidFill>
                  <a:srgbClr val="FFFFFF"/>
                </a:solidFill>
              </a:rPr>
              <a:t>Ticker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" y="886968"/>
            <a:ext cx="77724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 b="1">
                <a:solidFill>
                  <a:srgbClr val="FFFFFF"/>
                </a:solidFill>
              </a:rPr>
              <a:t>P/E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920240" y="886968"/>
            <a:ext cx="77724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 b="1">
                <a:solidFill>
                  <a:srgbClr val="FFFFFF"/>
                </a:solidFill>
              </a:rPr>
              <a:t>P/S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697480" y="886968"/>
            <a:ext cx="77724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 b="1">
                <a:solidFill>
                  <a:srgbClr val="FFFFFF"/>
                </a:solidFill>
              </a:rPr>
              <a:t>P/B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74720" y="886968"/>
            <a:ext cx="77724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 b="1">
                <a:solidFill>
                  <a:srgbClr val="FFFFFF"/>
                </a:solidFill>
              </a:rPr>
              <a:t>PEG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251960" y="886968"/>
            <a:ext cx="77724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 b="1">
                <a:solidFill>
                  <a:srgbClr val="FFFFFF"/>
                </a:solidFill>
              </a:rPr>
              <a:t>EV/EBITDA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82880" y="1197863"/>
            <a:ext cx="4892040" cy="320040"/>
          </a:xfrm>
          <a:prstGeom prst="rect">
            <a:avLst/>
          </a:prstGeom>
          <a:solidFill>
            <a:srgbClr val="1A3A5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182880" y="1225295"/>
            <a:ext cx="8686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 b="1">
                <a:solidFill>
                  <a:srgbClr val="F5A623"/>
                </a:solidFill>
              </a:rPr>
              <a:t>AGX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97280" y="1225295"/>
            <a:ext cx="7772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 b="1">
                <a:solidFill>
                  <a:srgbClr val="F5A623"/>
                </a:solidFill>
              </a:rPr>
              <a:t>58.2x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920240" y="1225295"/>
            <a:ext cx="7772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 b="1">
                <a:solidFill>
                  <a:srgbClr val="F5A623"/>
                </a:solidFill>
              </a:rPr>
              <a:t>8.4x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697480" y="1225295"/>
            <a:ext cx="7772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 b="1">
                <a:solidFill>
                  <a:srgbClr val="F5A623"/>
                </a:solidFill>
              </a:rPr>
              <a:t>14.9x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474720" y="1225295"/>
            <a:ext cx="7772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 b="1">
                <a:solidFill>
                  <a:srgbClr val="F5A623"/>
                </a:solidFill>
              </a:rPr>
              <a:t>3.58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251960" y="1225295"/>
            <a:ext cx="7772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 b="1">
                <a:solidFill>
                  <a:srgbClr val="F5A623"/>
                </a:solidFill>
              </a:rPr>
              <a:t>43.7x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82880" y="1536192"/>
            <a:ext cx="4892040" cy="320040"/>
          </a:xfrm>
          <a:prstGeom prst="rect">
            <a:avLst/>
          </a:prstGeom>
          <a:solidFill>
            <a:srgbClr val="142A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182880" y="1563624"/>
            <a:ext cx="8686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</a:rPr>
              <a:t>MTZ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97280" y="1563624"/>
            <a:ext cx="7772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 b="0">
                <a:solidFill>
                  <a:srgbClr val="FFFFFF"/>
                </a:solidFill>
              </a:rPr>
              <a:t>59.3x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920240" y="1563624"/>
            <a:ext cx="7772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 b="0">
                <a:solidFill>
                  <a:srgbClr val="FFFFFF"/>
                </a:solidFill>
              </a:rPr>
              <a:t>1.7x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697480" y="1563624"/>
            <a:ext cx="7772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 b="0">
                <a:solidFill>
                  <a:srgbClr val="FFFFFF"/>
                </a:solidFill>
              </a:rPr>
              <a:t>7.3x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474720" y="1563624"/>
            <a:ext cx="7772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 b="0">
                <a:solidFill>
                  <a:srgbClr val="FFFFFF"/>
                </a:solidFill>
              </a:rPr>
              <a:t>1.83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251960" y="1563624"/>
            <a:ext cx="7772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 b="0">
                <a:solidFill>
                  <a:srgbClr val="FFFFFF"/>
                </a:solidFill>
              </a:rPr>
              <a:t>19.6x</a:t>
            </a:r>
          </a:p>
        </p:txBody>
      </p:sp>
      <p:sp>
        <p:nvSpPr>
          <p:cNvPr id="25" name="Rectangle 24"/>
          <p:cNvSpPr/>
          <p:nvPr/>
        </p:nvSpPr>
        <p:spPr>
          <a:xfrm>
            <a:off x="182880" y="1874520"/>
            <a:ext cx="4892040" cy="320040"/>
          </a:xfrm>
          <a:prstGeom prst="rect">
            <a:avLst/>
          </a:prstGeom>
          <a:solidFill>
            <a:srgbClr val="0D1B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182880" y="1901952"/>
            <a:ext cx="8686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</a:rPr>
              <a:t>STRL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97280" y="1901952"/>
            <a:ext cx="7772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 b="0">
                <a:solidFill>
                  <a:srgbClr val="FFFFFF"/>
                </a:solidFill>
              </a:rPr>
              <a:t>40.2x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920240" y="1901952"/>
            <a:ext cx="7772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 b="0">
                <a:solidFill>
                  <a:srgbClr val="FFFFFF"/>
                </a:solidFill>
              </a:rPr>
              <a:t>4.6x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697480" y="1901952"/>
            <a:ext cx="7772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 b="0">
                <a:solidFill>
                  <a:srgbClr val="FFFFFF"/>
                </a:solidFill>
              </a:rPr>
              <a:t>10.4x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474720" y="1901952"/>
            <a:ext cx="7772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 b="0">
                <a:solidFill>
                  <a:srgbClr val="FFFFFF"/>
                </a:solidFill>
              </a:rPr>
              <a:t>1.07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251960" y="1901952"/>
            <a:ext cx="7772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 b="0">
                <a:solidFill>
                  <a:srgbClr val="FFFFFF"/>
                </a:solidFill>
              </a:rPr>
              <a:t>22.7x</a:t>
            </a:r>
          </a:p>
        </p:txBody>
      </p:sp>
      <p:sp>
        <p:nvSpPr>
          <p:cNvPr id="32" name="Rectangle 31"/>
          <p:cNvSpPr/>
          <p:nvPr/>
        </p:nvSpPr>
        <p:spPr>
          <a:xfrm>
            <a:off x="182880" y="2212848"/>
            <a:ext cx="4892040" cy="320040"/>
          </a:xfrm>
          <a:prstGeom prst="rect">
            <a:avLst/>
          </a:prstGeom>
          <a:solidFill>
            <a:srgbClr val="142A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TextBox 32"/>
          <p:cNvSpPr txBox="1"/>
          <p:nvPr/>
        </p:nvSpPr>
        <p:spPr>
          <a:xfrm>
            <a:off x="182880" y="2240279"/>
            <a:ext cx="8686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</a:rPr>
              <a:t>EME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097280" y="2240279"/>
            <a:ext cx="7772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 b="0">
                <a:solidFill>
                  <a:srgbClr val="FFFFFF"/>
                </a:solidFill>
              </a:rPr>
              <a:t>26.4x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920240" y="2240279"/>
            <a:ext cx="7772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 b="0">
                <a:solidFill>
                  <a:srgbClr val="FFFFFF"/>
                </a:solidFill>
              </a:rPr>
              <a:t>1.9x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697480" y="2240279"/>
            <a:ext cx="7772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 b="0">
                <a:solidFill>
                  <a:srgbClr val="FFFFFF"/>
                </a:solidFill>
              </a:rPr>
              <a:t>8.5x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474720" y="2240279"/>
            <a:ext cx="7772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 b="0">
                <a:solidFill>
                  <a:srgbClr val="FFFFFF"/>
                </a:solidFill>
              </a:rPr>
              <a:t>1.86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251960" y="2240279"/>
            <a:ext cx="7772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 b="0">
                <a:solidFill>
                  <a:srgbClr val="FFFFFF"/>
                </a:solidFill>
              </a:rPr>
              <a:t>18.4x</a:t>
            </a:r>
          </a:p>
        </p:txBody>
      </p:sp>
      <p:sp>
        <p:nvSpPr>
          <p:cNvPr id="39" name="Rectangle 38"/>
          <p:cNvSpPr/>
          <p:nvPr/>
        </p:nvSpPr>
        <p:spPr>
          <a:xfrm>
            <a:off x="182880" y="2551176"/>
            <a:ext cx="4892040" cy="320040"/>
          </a:xfrm>
          <a:prstGeom prst="rect">
            <a:avLst/>
          </a:prstGeom>
          <a:solidFill>
            <a:srgbClr val="0A28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TextBox 39"/>
          <p:cNvSpPr txBox="1"/>
          <p:nvPr/>
        </p:nvSpPr>
        <p:spPr>
          <a:xfrm>
            <a:off x="182880" y="2578608"/>
            <a:ext cx="1143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 b="1">
                <a:solidFill>
                  <a:srgbClr val="CCD6E8"/>
                </a:solidFill>
              </a:rPr>
              <a:t>Peer Median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097280" y="2578608"/>
            <a:ext cx="7772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 b="1">
                <a:solidFill>
                  <a:srgbClr val="CCD6E8"/>
                </a:solidFill>
              </a:rPr>
              <a:t>40.2x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920240" y="2578608"/>
            <a:ext cx="7772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 b="1">
                <a:solidFill>
                  <a:srgbClr val="CCD6E8"/>
                </a:solidFill>
              </a:rPr>
              <a:t>1.9x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2697480" y="2578608"/>
            <a:ext cx="7772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 b="1">
                <a:solidFill>
                  <a:srgbClr val="CCD6E8"/>
                </a:solidFill>
              </a:rPr>
              <a:t>8.5x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3474720" y="2578608"/>
            <a:ext cx="7772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 b="1">
                <a:solidFill>
                  <a:srgbClr val="CCD6E8"/>
                </a:solidFill>
              </a:rPr>
              <a:t>1.83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4251960" y="2578608"/>
            <a:ext cx="7772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 b="1">
                <a:solidFill>
                  <a:srgbClr val="CCD6E8"/>
                </a:solidFill>
              </a:rPr>
              <a:t>19.6x</a:t>
            </a:r>
          </a:p>
        </p:txBody>
      </p:sp>
      <p:sp>
        <p:nvSpPr>
          <p:cNvPr id="46" name="Rectangle 45"/>
          <p:cNvSpPr/>
          <p:nvPr/>
        </p:nvSpPr>
        <p:spPr>
          <a:xfrm>
            <a:off x="182880" y="2889504"/>
            <a:ext cx="4892040" cy="320040"/>
          </a:xfrm>
          <a:prstGeom prst="rect">
            <a:avLst/>
          </a:prstGeom>
          <a:solidFill>
            <a:srgbClr val="0A28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7" name="TextBox 46"/>
          <p:cNvSpPr txBox="1"/>
          <p:nvPr/>
        </p:nvSpPr>
        <p:spPr>
          <a:xfrm>
            <a:off x="182880" y="2916936"/>
            <a:ext cx="1143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 b="1">
                <a:solidFill>
                  <a:srgbClr val="CCD6E8"/>
                </a:solidFill>
              </a:rPr>
              <a:t>Peer Average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097280" y="2916936"/>
            <a:ext cx="7772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 b="1">
                <a:solidFill>
                  <a:srgbClr val="CCD6E8"/>
                </a:solidFill>
              </a:rPr>
              <a:t>41.9x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920240" y="2916936"/>
            <a:ext cx="7772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 b="1">
                <a:solidFill>
                  <a:srgbClr val="CCD6E8"/>
                </a:solidFill>
              </a:rPr>
              <a:t>2.7x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2697480" y="2916936"/>
            <a:ext cx="7772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 b="1">
                <a:solidFill>
                  <a:srgbClr val="CCD6E8"/>
                </a:solidFill>
              </a:rPr>
              <a:t>8.7x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3474720" y="2916936"/>
            <a:ext cx="7772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 b="1">
                <a:solidFill>
                  <a:srgbClr val="CCD6E8"/>
                </a:solidFill>
              </a:rPr>
              <a:t>1.59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4251960" y="2916936"/>
            <a:ext cx="7772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 b="1">
                <a:solidFill>
                  <a:srgbClr val="CCD6E8"/>
                </a:solidFill>
              </a:rPr>
              <a:t>20.3x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5257800" y="594360"/>
            <a:ext cx="3749039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100" b="1">
                <a:solidFill>
                  <a:srgbClr val="CCD6E8"/>
                </a:solidFill>
              </a:rPr>
              <a:t>Implied Target Prices</a:t>
            </a:r>
          </a:p>
        </p:txBody>
      </p:sp>
      <p:sp>
        <p:nvSpPr>
          <p:cNvPr id="54" name="Rectangle 53"/>
          <p:cNvSpPr/>
          <p:nvPr/>
        </p:nvSpPr>
        <p:spPr>
          <a:xfrm>
            <a:off x="5257800" y="859536"/>
            <a:ext cx="3794759" cy="310896"/>
          </a:xfrm>
          <a:prstGeom prst="rect">
            <a:avLst/>
          </a:prstGeom>
          <a:solidFill>
            <a:srgbClr val="1A6BC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5" name="TextBox 54"/>
          <p:cNvSpPr txBox="1"/>
          <p:nvPr/>
        </p:nvSpPr>
        <p:spPr>
          <a:xfrm>
            <a:off x="5257800" y="886968"/>
            <a:ext cx="91440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 b="1">
                <a:solidFill>
                  <a:srgbClr val="FFFFFF"/>
                </a:solidFill>
              </a:rPr>
              <a:t>Multiple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6217920" y="886968"/>
            <a:ext cx="96012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 b="1">
                <a:solidFill>
                  <a:srgbClr val="FFFFFF"/>
                </a:solidFill>
              </a:rPr>
              <a:t>Median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7223760" y="886968"/>
            <a:ext cx="96012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 b="1">
                <a:solidFill>
                  <a:srgbClr val="FFFFFF"/>
                </a:solidFill>
              </a:rPr>
              <a:t>Average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8183879" y="886968"/>
            <a:ext cx="82296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 b="1">
                <a:solidFill>
                  <a:srgbClr val="FFFFFF"/>
                </a:solidFill>
              </a:rPr>
              <a:t>Current</a:t>
            </a:r>
          </a:p>
        </p:txBody>
      </p:sp>
      <p:sp>
        <p:nvSpPr>
          <p:cNvPr id="59" name="Rectangle 58"/>
          <p:cNvSpPr/>
          <p:nvPr/>
        </p:nvSpPr>
        <p:spPr>
          <a:xfrm>
            <a:off x="5257800" y="1197863"/>
            <a:ext cx="3794759" cy="320040"/>
          </a:xfrm>
          <a:prstGeom prst="rect">
            <a:avLst/>
          </a:prstGeom>
          <a:solidFill>
            <a:srgbClr val="0D1B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0" name="TextBox 59"/>
          <p:cNvSpPr txBox="1"/>
          <p:nvPr/>
        </p:nvSpPr>
        <p:spPr>
          <a:xfrm>
            <a:off x="5257800" y="1225295"/>
            <a:ext cx="914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</a:rPr>
              <a:t>P/E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6217920" y="1225295"/>
            <a:ext cx="9601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 b="0">
                <a:solidFill>
                  <a:srgbClr val="FF8888"/>
                </a:solidFill>
              </a:rPr>
              <a:t>$391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7223760" y="1225295"/>
            <a:ext cx="9601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 b="0">
                <a:solidFill>
                  <a:srgbClr val="FF8888"/>
                </a:solidFill>
              </a:rPr>
              <a:t>$409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8183879" y="1225295"/>
            <a:ext cx="82296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 b="0">
                <a:solidFill>
                  <a:srgbClr val="F5A623"/>
                </a:solidFill>
              </a:rPr>
              <a:t>$566</a:t>
            </a:r>
          </a:p>
        </p:txBody>
      </p:sp>
      <p:sp>
        <p:nvSpPr>
          <p:cNvPr id="64" name="Rectangle 63"/>
          <p:cNvSpPr/>
          <p:nvPr/>
        </p:nvSpPr>
        <p:spPr>
          <a:xfrm>
            <a:off x="5257800" y="1536192"/>
            <a:ext cx="3794759" cy="320040"/>
          </a:xfrm>
          <a:prstGeom prst="rect">
            <a:avLst/>
          </a:prstGeom>
          <a:solidFill>
            <a:srgbClr val="142A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5" name="TextBox 64"/>
          <p:cNvSpPr txBox="1"/>
          <p:nvPr/>
        </p:nvSpPr>
        <p:spPr>
          <a:xfrm>
            <a:off x="5257800" y="1563624"/>
            <a:ext cx="914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</a:rPr>
              <a:t>P/S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6217920" y="1563624"/>
            <a:ext cx="9601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 b="0">
                <a:solidFill>
                  <a:srgbClr val="FF8888"/>
                </a:solidFill>
              </a:rPr>
              <a:t>$125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7223760" y="1563624"/>
            <a:ext cx="9601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 b="0">
                <a:solidFill>
                  <a:srgbClr val="FF8888"/>
                </a:solidFill>
              </a:rPr>
              <a:t>$183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8183879" y="1563624"/>
            <a:ext cx="82296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 b="0">
                <a:solidFill>
                  <a:srgbClr val="F5A623"/>
                </a:solidFill>
              </a:rPr>
              <a:t>$566</a:t>
            </a:r>
          </a:p>
        </p:txBody>
      </p:sp>
      <p:sp>
        <p:nvSpPr>
          <p:cNvPr id="69" name="Rectangle 68"/>
          <p:cNvSpPr/>
          <p:nvPr/>
        </p:nvSpPr>
        <p:spPr>
          <a:xfrm>
            <a:off x="5257800" y="1874520"/>
            <a:ext cx="3794759" cy="320040"/>
          </a:xfrm>
          <a:prstGeom prst="rect">
            <a:avLst/>
          </a:prstGeom>
          <a:solidFill>
            <a:srgbClr val="0D1B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0" name="TextBox 69"/>
          <p:cNvSpPr txBox="1"/>
          <p:nvPr/>
        </p:nvSpPr>
        <p:spPr>
          <a:xfrm>
            <a:off x="5257800" y="1901952"/>
            <a:ext cx="914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</a:rPr>
              <a:t>P/B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6217920" y="1901952"/>
            <a:ext cx="9601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 b="0">
                <a:solidFill>
                  <a:srgbClr val="FF8888"/>
                </a:solidFill>
              </a:rPr>
              <a:t>$321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7223760" y="1901952"/>
            <a:ext cx="9601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 b="0">
                <a:solidFill>
                  <a:srgbClr val="FF8888"/>
                </a:solidFill>
              </a:rPr>
              <a:t>$331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8183879" y="1901952"/>
            <a:ext cx="82296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 b="0">
                <a:solidFill>
                  <a:srgbClr val="F5A623"/>
                </a:solidFill>
              </a:rPr>
              <a:t>$566</a:t>
            </a:r>
          </a:p>
        </p:txBody>
      </p:sp>
      <p:sp>
        <p:nvSpPr>
          <p:cNvPr id="74" name="Rectangle 73"/>
          <p:cNvSpPr/>
          <p:nvPr/>
        </p:nvSpPr>
        <p:spPr>
          <a:xfrm>
            <a:off x="5257800" y="2212848"/>
            <a:ext cx="3794759" cy="320040"/>
          </a:xfrm>
          <a:prstGeom prst="rect">
            <a:avLst/>
          </a:prstGeom>
          <a:solidFill>
            <a:srgbClr val="142A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5" name="TextBox 74"/>
          <p:cNvSpPr txBox="1"/>
          <p:nvPr/>
        </p:nvSpPr>
        <p:spPr>
          <a:xfrm>
            <a:off x="5257800" y="2240279"/>
            <a:ext cx="914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</a:rPr>
              <a:t>PEG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6217920" y="2240279"/>
            <a:ext cx="9601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 b="0">
                <a:solidFill>
                  <a:srgbClr val="FF8888"/>
                </a:solidFill>
              </a:rPr>
              <a:t>$290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7223760" y="2240279"/>
            <a:ext cx="9601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 b="0">
                <a:solidFill>
                  <a:srgbClr val="FF8888"/>
                </a:solidFill>
              </a:rPr>
              <a:t>$251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8183879" y="2240279"/>
            <a:ext cx="82296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 b="0">
                <a:solidFill>
                  <a:srgbClr val="F5A623"/>
                </a:solidFill>
              </a:rPr>
              <a:t>$566</a:t>
            </a:r>
          </a:p>
        </p:txBody>
      </p:sp>
      <p:sp>
        <p:nvSpPr>
          <p:cNvPr id="79" name="Rectangle 78"/>
          <p:cNvSpPr/>
          <p:nvPr/>
        </p:nvSpPr>
        <p:spPr>
          <a:xfrm>
            <a:off x="5257800" y="2551176"/>
            <a:ext cx="3794759" cy="320040"/>
          </a:xfrm>
          <a:prstGeom prst="rect">
            <a:avLst/>
          </a:prstGeom>
          <a:solidFill>
            <a:srgbClr val="0D1B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0" name="TextBox 79"/>
          <p:cNvSpPr txBox="1"/>
          <p:nvPr/>
        </p:nvSpPr>
        <p:spPr>
          <a:xfrm>
            <a:off x="5257800" y="2578608"/>
            <a:ext cx="914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</a:rPr>
              <a:t>EV/EBITDA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6217920" y="2578608"/>
            <a:ext cx="9601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 b="0">
                <a:solidFill>
                  <a:srgbClr val="FF8888"/>
                </a:solidFill>
              </a:rPr>
              <a:t>$266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7223760" y="2578608"/>
            <a:ext cx="9601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 b="0">
                <a:solidFill>
                  <a:srgbClr val="FF8888"/>
                </a:solidFill>
              </a:rPr>
              <a:t>$273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8183879" y="2578608"/>
            <a:ext cx="82296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 b="0">
                <a:solidFill>
                  <a:srgbClr val="F5A623"/>
                </a:solidFill>
              </a:rPr>
              <a:t>$566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5257800" y="2916935"/>
            <a:ext cx="3794759" cy="27432"/>
          </a:xfrm>
          <a:prstGeom prst="rect">
            <a:avLst/>
          </a:prstGeom>
          <a:solidFill>
            <a:srgbClr val="1A6BC4"/>
          </a:solidFill>
        </p:spPr>
        <p:txBody>
          <a:bodyPr wrap="none">
            <a:spAutoFit/>
          </a:bodyPr>
          <a:lstStyle/>
          <a:p>
            <a:endParaRPr/>
          </a:p>
        </p:txBody>
      </p:sp>
      <p:sp>
        <p:nvSpPr>
          <p:cNvPr id="85" name="TextBox 84"/>
          <p:cNvSpPr txBox="1"/>
          <p:nvPr/>
        </p:nvSpPr>
        <p:spPr>
          <a:xfrm>
            <a:off x="5257800" y="2971799"/>
            <a:ext cx="3794759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CCD6E8"/>
                </a:solidFill>
              </a:rPr>
              <a:t>All traditional multiples imply downside vs. current price — the premium reflects $2.9B committed backlog and margin expansion.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2880" y="54864"/>
            <a:ext cx="8778240" cy="5303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600" b="1">
                <a:solidFill>
                  <a:srgbClr val="FFFFFF"/>
                </a:solidFill>
              </a:rPr>
              <a:t>Summary – Investment Conclusion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2880" y="4892040"/>
            <a:ext cx="877824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00">
                <a:solidFill>
                  <a:srgbClr val="CCD6E8"/>
                </a:solidFill>
              </a:rPr>
              <a:t>Argan, Inc. (NYSE: AGX)  |  March 2026  |  Joe Marfisi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4320" y="640080"/>
            <a:ext cx="411480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</a:rPr>
              <a:t>How Did We Arrive at $455?</a:t>
            </a:r>
          </a:p>
        </p:txBody>
      </p:sp>
      <p:sp>
        <p:nvSpPr>
          <p:cNvPr id="5" name="Rectangle 4"/>
          <p:cNvSpPr/>
          <p:nvPr/>
        </p:nvSpPr>
        <p:spPr>
          <a:xfrm>
            <a:off x="274320" y="1024128"/>
            <a:ext cx="1353312" cy="1051560"/>
          </a:xfrm>
          <a:prstGeom prst="rect">
            <a:avLst/>
          </a:prstGeom>
          <a:solidFill>
            <a:srgbClr val="10253A"/>
          </a:solidFill>
          <a:ln w="19050">
            <a:solidFill>
              <a:srgbClr val="1A6BC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320040" y="1060704"/>
            <a:ext cx="1261872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1A6BC4"/>
                </a:solidFill>
              </a:rPr>
              <a:t>DCF – Base Case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0040" y="1298448"/>
            <a:ext cx="1261872" cy="2077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750" dirty="0">
                <a:solidFill>
                  <a:srgbClr val="CCD6E8"/>
                </a:solidFill>
              </a:rPr>
              <a:t>70%</a:t>
            </a:r>
            <a:endParaRPr sz="750" b="0" i="0" dirty="0">
              <a:solidFill>
                <a:srgbClr val="CCD6E8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0040" y="1664208"/>
            <a:ext cx="1261872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 i="0">
                <a:solidFill>
                  <a:srgbClr val="1A6BC4"/>
                </a:solidFill>
              </a:rPr>
              <a:t>$518</a:t>
            </a:r>
          </a:p>
        </p:txBody>
      </p:sp>
      <p:sp>
        <p:nvSpPr>
          <p:cNvPr id="9" name="Rectangle 8"/>
          <p:cNvSpPr/>
          <p:nvPr/>
        </p:nvSpPr>
        <p:spPr>
          <a:xfrm>
            <a:off x="1691640" y="1024128"/>
            <a:ext cx="1353312" cy="1051560"/>
          </a:xfrm>
          <a:prstGeom prst="rect">
            <a:avLst/>
          </a:prstGeom>
          <a:solidFill>
            <a:srgbClr val="10253A"/>
          </a:solidFill>
          <a:ln w="19050">
            <a:solidFill>
              <a:srgbClr val="2ECC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737360" y="1060704"/>
            <a:ext cx="1261872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800" b="1" dirty="0">
                <a:solidFill>
                  <a:srgbClr val="2ECC6E"/>
                </a:solidFill>
              </a:rPr>
              <a:t>Weighted Peer Valuation</a:t>
            </a:r>
            <a:endParaRPr sz="800" b="1" i="0" dirty="0">
              <a:solidFill>
                <a:srgbClr val="2ECC6E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37360" y="1298448"/>
            <a:ext cx="1261872" cy="2077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750" dirty="0">
                <a:solidFill>
                  <a:srgbClr val="CCD6E8"/>
                </a:solidFill>
              </a:rPr>
              <a:t>30%</a:t>
            </a:r>
            <a:endParaRPr sz="750" b="0" i="0" dirty="0">
              <a:solidFill>
                <a:srgbClr val="CCD6E8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37360" y="1664208"/>
            <a:ext cx="1261872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 i="0" dirty="0">
                <a:solidFill>
                  <a:srgbClr val="2ECC6E"/>
                </a:solidFill>
              </a:rPr>
              <a:t>$</a:t>
            </a:r>
            <a:r>
              <a:rPr lang="en-US" sz="1600" b="1" dirty="0">
                <a:solidFill>
                  <a:srgbClr val="2ECC6E"/>
                </a:solidFill>
              </a:rPr>
              <a:t>309</a:t>
            </a:r>
            <a:endParaRPr sz="1600" b="1" i="0" dirty="0">
              <a:solidFill>
                <a:srgbClr val="2ECC6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108960" y="1024128"/>
            <a:ext cx="1353312" cy="1051560"/>
          </a:xfrm>
          <a:prstGeom prst="rect">
            <a:avLst/>
          </a:prstGeom>
          <a:solidFill>
            <a:srgbClr val="10253A"/>
          </a:solidFill>
          <a:ln w="19050">
            <a:solidFill>
              <a:srgbClr val="F5A62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3154679" y="1060704"/>
            <a:ext cx="1261872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F5A623"/>
                </a:solidFill>
              </a:rPr>
              <a:t>Target Price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154679" y="1664208"/>
            <a:ext cx="1261872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 i="0" dirty="0">
                <a:solidFill>
                  <a:srgbClr val="F5A623"/>
                </a:solidFill>
              </a:rPr>
              <a:t>$</a:t>
            </a:r>
            <a:r>
              <a:rPr lang="en-US" sz="1600" b="1" dirty="0">
                <a:solidFill>
                  <a:srgbClr val="F5A623"/>
                </a:solidFill>
              </a:rPr>
              <a:t>455</a:t>
            </a:r>
            <a:endParaRPr sz="1600" b="1" i="0" dirty="0">
              <a:solidFill>
                <a:srgbClr val="F5A623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627632" y="1426464"/>
            <a:ext cx="1371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CCD6E8"/>
                </a:solidFill>
              </a:rPr>
              <a:t>→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044952" y="1426464"/>
            <a:ext cx="1371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CCD6E8"/>
                </a:solidFill>
              </a:rPr>
              <a:t>→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74320" y="2176272"/>
            <a:ext cx="4069080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 i="1" dirty="0">
                <a:solidFill>
                  <a:schemeClr val="bg1"/>
                </a:solidFill>
              </a:rPr>
              <a:t>Target of $455 blends 70% DCF ($518) and 30% industry-weighted peer comps ($309). DCF weighted heavier given the $2.9B committed backlog provides unusually reliable cash flow visibility. Peer comp weights favor EV/EBITDA and P/E, the most relevant metrics for EPC contractors. At $575, the stock trades 26% above our target</a:t>
            </a:r>
            <a:endParaRPr sz="900" b="0" i="1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74320" y="2880360"/>
            <a:ext cx="4069080" cy="27432"/>
          </a:xfrm>
          <a:prstGeom prst="rect">
            <a:avLst/>
          </a:prstGeom>
          <a:solidFill>
            <a:srgbClr val="1A6BC4"/>
          </a:solidFill>
        </p:spPr>
        <p:txBody>
          <a:bodyPr wrap="none">
            <a:spAutoFit/>
          </a:bodyPr>
          <a:lstStyle/>
          <a:p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274320" y="2944368"/>
            <a:ext cx="40690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 dirty="0">
                <a:solidFill>
                  <a:srgbClr val="FFFFFF"/>
                </a:solidFill>
              </a:rPr>
              <a:t>Why PASS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74320" y="3264408"/>
            <a:ext cx="1463040" cy="2385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1" i="0" dirty="0">
                <a:solidFill>
                  <a:srgbClr val="FFFFFF"/>
                </a:solidFill>
              </a:rPr>
              <a:t xml:space="preserve">•  </a:t>
            </a:r>
            <a:r>
              <a:rPr lang="en-US" sz="950" b="1" i="0" dirty="0">
                <a:solidFill>
                  <a:srgbClr val="FFFFFF"/>
                </a:solidFill>
              </a:rPr>
              <a:t>High P/E ratio</a:t>
            </a:r>
            <a:endParaRPr sz="950" b="1" i="0" dirty="0">
              <a:solidFill>
                <a:srgbClr val="FFFFFF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719072" y="3264408"/>
            <a:ext cx="2670048" cy="384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950" dirty="0">
                <a:solidFill>
                  <a:srgbClr val="CCD6E8"/>
                </a:solidFill>
              </a:rPr>
              <a:t>Some analysts consider stock overvalued with P/E ratio at 58.2x</a:t>
            </a:r>
            <a:endParaRPr sz="950" b="0" i="0" dirty="0">
              <a:solidFill>
                <a:srgbClr val="CCD6E8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74320" y="3657600"/>
            <a:ext cx="1463040" cy="2385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1" i="0" dirty="0">
                <a:solidFill>
                  <a:srgbClr val="FFFFFF"/>
                </a:solidFill>
              </a:rPr>
              <a:t xml:space="preserve">•  </a:t>
            </a:r>
            <a:r>
              <a:rPr lang="en-US" sz="950" b="1" dirty="0">
                <a:solidFill>
                  <a:srgbClr val="FFFFFF"/>
                </a:solidFill>
              </a:rPr>
              <a:t>Rapid surge</a:t>
            </a:r>
            <a:endParaRPr sz="950" b="1" i="0" dirty="0">
              <a:solidFill>
                <a:srgbClr val="FFFFFF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719072" y="3657600"/>
            <a:ext cx="2670048" cy="384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950" b="0" i="0" dirty="0">
                <a:solidFill>
                  <a:srgbClr val="CCD6E8"/>
                </a:solidFill>
              </a:rPr>
              <a:t>Stock has seen meteoric rise in past year, future revenue already baked into price</a:t>
            </a:r>
            <a:endParaRPr sz="950" b="0" i="0" dirty="0">
              <a:solidFill>
                <a:srgbClr val="CCD6E8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74320" y="4050791"/>
            <a:ext cx="1463040" cy="2385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1" i="0" dirty="0">
                <a:solidFill>
                  <a:srgbClr val="FFFFFF"/>
                </a:solidFill>
              </a:rPr>
              <a:t xml:space="preserve">•  </a:t>
            </a:r>
            <a:r>
              <a:rPr lang="en-US" sz="950" b="1" dirty="0">
                <a:solidFill>
                  <a:srgbClr val="FFFFFF"/>
                </a:solidFill>
              </a:rPr>
              <a:t>Lowered ratings</a:t>
            </a:r>
            <a:endParaRPr sz="950" b="1" i="0" dirty="0">
              <a:solidFill>
                <a:srgbClr val="FFFFFF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719072" y="4050791"/>
            <a:ext cx="2670048" cy="384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950" b="0" i="0" dirty="0">
                <a:solidFill>
                  <a:srgbClr val="CCD6E8"/>
                </a:solidFill>
              </a:rPr>
              <a:t>Many analysis have cooled off AGX after their quarterly earnings bump</a:t>
            </a:r>
            <a:endParaRPr sz="950" b="0" i="0" dirty="0">
              <a:solidFill>
                <a:srgbClr val="CCD6E8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74320" y="4443983"/>
            <a:ext cx="1463040" cy="2385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1" i="0" dirty="0">
                <a:solidFill>
                  <a:srgbClr val="FFFFFF"/>
                </a:solidFill>
              </a:rPr>
              <a:t xml:space="preserve">•  </a:t>
            </a:r>
            <a:r>
              <a:rPr lang="en-US" sz="950" b="1" dirty="0">
                <a:solidFill>
                  <a:srgbClr val="FFFFFF"/>
                </a:solidFill>
              </a:rPr>
              <a:t>Project Concentration</a:t>
            </a:r>
            <a:endParaRPr sz="950" b="1" i="0" dirty="0">
              <a:solidFill>
                <a:srgbClr val="FFFFFF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719072" y="4443983"/>
            <a:ext cx="2670048" cy="384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950" b="0" i="0" dirty="0">
                <a:solidFill>
                  <a:srgbClr val="CCD6E8"/>
                </a:solidFill>
              </a:rPr>
              <a:t>Backlog heavily focused on few large projects; single project can disproportionally effect earnings</a:t>
            </a:r>
            <a:endParaRPr sz="950" b="0" i="0" dirty="0">
              <a:solidFill>
                <a:srgbClr val="CCD6E8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617720" y="640080"/>
            <a:ext cx="42519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CCD6E8"/>
                </a:solidFill>
              </a:rPr>
              <a:t>Sensitivity Range</a:t>
            </a:r>
          </a:p>
        </p:txBody>
      </p:sp>
      <p:sp>
        <p:nvSpPr>
          <p:cNvPr id="31" name="Rectangle 30"/>
          <p:cNvSpPr/>
          <p:nvPr/>
        </p:nvSpPr>
        <p:spPr>
          <a:xfrm>
            <a:off x="5623560" y="987552"/>
            <a:ext cx="3236976" cy="438912"/>
          </a:xfrm>
          <a:prstGeom prst="rect">
            <a:avLst/>
          </a:prstGeom>
          <a:solidFill>
            <a:srgbClr val="1A2E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5623560" y="987552"/>
            <a:ext cx="1078992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FFFFFF"/>
                </a:solidFill>
              </a:rPr>
              <a:t>18.2%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702552" y="987552"/>
            <a:ext cx="1078992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1" i="0">
                <a:solidFill>
                  <a:srgbClr val="F5A623"/>
                </a:solidFill>
              </a:rPr>
              <a:t>Base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781544" y="987552"/>
            <a:ext cx="1078992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FFFFFF"/>
                </a:solidFill>
              </a:rPr>
              <a:t>26.2%</a:t>
            </a:r>
          </a:p>
        </p:txBody>
      </p:sp>
      <p:sp>
        <p:nvSpPr>
          <p:cNvPr id="35" name="Rectangle 34"/>
          <p:cNvSpPr/>
          <p:nvPr/>
        </p:nvSpPr>
        <p:spPr>
          <a:xfrm>
            <a:off x="4800600" y="1426464"/>
            <a:ext cx="822960" cy="438912"/>
          </a:xfrm>
          <a:prstGeom prst="rect">
            <a:avLst/>
          </a:prstGeom>
          <a:solidFill>
            <a:srgbClr val="1A2E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TextBox 35"/>
          <p:cNvSpPr txBox="1"/>
          <p:nvPr/>
        </p:nvSpPr>
        <p:spPr>
          <a:xfrm>
            <a:off x="4800600" y="1426464"/>
            <a:ext cx="82296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50" b="0" i="0">
                <a:solidFill>
                  <a:srgbClr val="FFFFFF"/>
                </a:solidFill>
              </a:rPr>
              <a:t>16% EBIT</a:t>
            </a:r>
          </a:p>
        </p:txBody>
      </p:sp>
      <p:sp>
        <p:nvSpPr>
          <p:cNvPr id="37" name="Rectangle 36"/>
          <p:cNvSpPr/>
          <p:nvPr/>
        </p:nvSpPr>
        <p:spPr>
          <a:xfrm>
            <a:off x="5623560" y="1426464"/>
            <a:ext cx="1078992" cy="438912"/>
          </a:xfrm>
          <a:prstGeom prst="rect">
            <a:avLst/>
          </a:prstGeom>
          <a:solidFill>
            <a:srgbClr val="DCBD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TextBox 37"/>
          <p:cNvSpPr txBox="1"/>
          <p:nvPr/>
        </p:nvSpPr>
        <p:spPr>
          <a:xfrm>
            <a:off x="5623560" y="1426464"/>
            <a:ext cx="1078992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000000"/>
                </a:solidFill>
              </a:rPr>
              <a:t>$489</a:t>
            </a:r>
          </a:p>
        </p:txBody>
      </p:sp>
      <p:sp>
        <p:nvSpPr>
          <p:cNvPr id="39" name="Rectangle 38"/>
          <p:cNvSpPr/>
          <p:nvPr/>
        </p:nvSpPr>
        <p:spPr>
          <a:xfrm>
            <a:off x="6702552" y="1426464"/>
            <a:ext cx="1078992" cy="438912"/>
          </a:xfrm>
          <a:prstGeom prst="rect">
            <a:avLst/>
          </a:prstGeom>
          <a:solidFill>
            <a:srgbClr val="A6C8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TextBox 39"/>
          <p:cNvSpPr txBox="1"/>
          <p:nvPr/>
        </p:nvSpPr>
        <p:spPr>
          <a:xfrm>
            <a:off x="6702552" y="1426464"/>
            <a:ext cx="1078992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000000"/>
                </a:solidFill>
              </a:rPr>
              <a:t>$573</a:t>
            </a:r>
          </a:p>
        </p:txBody>
      </p:sp>
      <p:sp>
        <p:nvSpPr>
          <p:cNvPr id="41" name="Rectangle 40"/>
          <p:cNvSpPr/>
          <p:nvPr/>
        </p:nvSpPr>
        <p:spPr>
          <a:xfrm>
            <a:off x="7781544" y="1426464"/>
            <a:ext cx="1078992" cy="438912"/>
          </a:xfrm>
          <a:prstGeom prst="rect">
            <a:avLst/>
          </a:prstGeom>
          <a:solidFill>
            <a:srgbClr val="28C8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TextBox 41"/>
          <p:cNvSpPr txBox="1"/>
          <p:nvPr/>
        </p:nvSpPr>
        <p:spPr>
          <a:xfrm>
            <a:off x="7781544" y="1426464"/>
            <a:ext cx="1078992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000000"/>
                </a:solidFill>
              </a:rPr>
              <a:t>$670</a:t>
            </a:r>
          </a:p>
        </p:txBody>
      </p:sp>
      <p:sp>
        <p:nvSpPr>
          <p:cNvPr id="43" name="Rectangle 42"/>
          <p:cNvSpPr/>
          <p:nvPr/>
        </p:nvSpPr>
        <p:spPr>
          <a:xfrm>
            <a:off x="4800600" y="1865376"/>
            <a:ext cx="822960" cy="438912"/>
          </a:xfrm>
          <a:prstGeom prst="rect">
            <a:avLst/>
          </a:prstGeom>
          <a:solidFill>
            <a:srgbClr val="1A2E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4" name="TextBox 43"/>
          <p:cNvSpPr txBox="1"/>
          <p:nvPr/>
        </p:nvSpPr>
        <p:spPr>
          <a:xfrm>
            <a:off x="4800600" y="1865376"/>
            <a:ext cx="82296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50" b="1" i="0">
                <a:solidFill>
                  <a:srgbClr val="F5A623"/>
                </a:solidFill>
              </a:rPr>
              <a:t>14% EBIT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623560" y="1865376"/>
            <a:ext cx="1078992" cy="438912"/>
          </a:xfrm>
          <a:prstGeom prst="rect">
            <a:avLst/>
          </a:prstGeom>
          <a:solidFill>
            <a:srgbClr val="DC86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6" name="TextBox 45"/>
          <p:cNvSpPr txBox="1"/>
          <p:nvPr/>
        </p:nvSpPr>
        <p:spPr>
          <a:xfrm>
            <a:off x="5623560" y="1865376"/>
            <a:ext cx="1078992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000000"/>
                </a:solidFill>
              </a:rPr>
              <a:t>$442</a:t>
            </a:r>
          </a:p>
        </p:txBody>
      </p:sp>
      <p:sp>
        <p:nvSpPr>
          <p:cNvPr id="47" name="Rectangle 46"/>
          <p:cNvSpPr/>
          <p:nvPr/>
        </p:nvSpPr>
        <p:spPr>
          <a:xfrm>
            <a:off x="6702552" y="1865376"/>
            <a:ext cx="1078992" cy="438912"/>
          </a:xfrm>
          <a:prstGeom prst="rect">
            <a:avLst/>
          </a:prstGeom>
          <a:solidFill>
            <a:srgbClr val="DCDF28"/>
          </a:solidFill>
          <a:ln w="25400">
            <a:solidFill>
              <a:srgbClr val="F5A62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8" name="TextBox 47"/>
          <p:cNvSpPr txBox="1"/>
          <p:nvPr/>
        </p:nvSpPr>
        <p:spPr>
          <a:xfrm>
            <a:off x="6702552" y="1865376"/>
            <a:ext cx="1078992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1" i="0">
                <a:solidFill>
                  <a:srgbClr val="000000"/>
                </a:solidFill>
              </a:rPr>
              <a:t>$518</a:t>
            </a:r>
          </a:p>
        </p:txBody>
      </p:sp>
      <p:sp>
        <p:nvSpPr>
          <p:cNvPr id="49" name="Rectangle 48"/>
          <p:cNvSpPr/>
          <p:nvPr/>
        </p:nvSpPr>
        <p:spPr>
          <a:xfrm>
            <a:off x="7781544" y="1865376"/>
            <a:ext cx="1078992" cy="438912"/>
          </a:xfrm>
          <a:prstGeom prst="rect">
            <a:avLst/>
          </a:prstGeom>
          <a:solidFill>
            <a:srgbClr val="7CC8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0" name="TextBox 49"/>
          <p:cNvSpPr txBox="1"/>
          <p:nvPr/>
        </p:nvSpPr>
        <p:spPr>
          <a:xfrm>
            <a:off x="7781544" y="1865376"/>
            <a:ext cx="1078992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000000"/>
                </a:solidFill>
              </a:rPr>
              <a:t>$605</a:t>
            </a:r>
          </a:p>
        </p:txBody>
      </p:sp>
      <p:sp>
        <p:nvSpPr>
          <p:cNvPr id="51" name="Rectangle 50"/>
          <p:cNvSpPr/>
          <p:nvPr/>
        </p:nvSpPr>
        <p:spPr>
          <a:xfrm>
            <a:off x="4800600" y="2304288"/>
            <a:ext cx="822960" cy="438912"/>
          </a:xfrm>
          <a:prstGeom prst="rect">
            <a:avLst/>
          </a:prstGeom>
          <a:solidFill>
            <a:srgbClr val="1A2E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2" name="TextBox 51"/>
          <p:cNvSpPr txBox="1"/>
          <p:nvPr/>
        </p:nvSpPr>
        <p:spPr>
          <a:xfrm>
            <a:off x="4800600" y="2304288"/>
            <a:ext cx="82296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50" b="0" i="0">
                <a:solidFill>
                  <a:srgbClr val="FFFFFF"/>
                </a:solidFill>
              </a:rPr>
              <a:t>12% EBIT</a:t>
            </a:r>
          </a:p>
        </p:txBody>
      </p:sp>
      <p:sp>
        <p:nvSpPr>
          <p:cNvPr id="53" name="Rectangle 52"/>
          <p:cNvSpPr/>
          <p:nvPr/>
        </p:nvSpPr>
        <p:spPr>
          <a:xfrm>
            <a:off x="5623560" y="2304288"/>
            <a:ext cx="1078992" cy="438912"/>
          </a:xfrm>
          <a:prstGeom prst="rect">
            <a:avLst/>
          </a:prstGeom>
          <a:solidFill>
            <a:srgbClr val="DC5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4" name="TextBox 53"/>
          <p:cNvSpPr txBox="1"/>
          <p:nvPr/>
        </p:nvSpPr>
        <p:spPr>
          <a:xfrm>
            <a:off x="5623560" y="2304288"/>
            <a:ext cx="1078992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000000"/>
                </a:solidFill>
              </a:rPr>
              <a:t>$395</a:t>
            </a:r>
          </a:p>
        </p:txBody>
      </p:sp>
      <p:sp>
        <p:nvSpPr>
          <p:cNvPr id="55" name="Rectangle 54"/>
          <p:cNvSpPr/>
          <p:nvPr/>
        </p:nvSpPr>
        <p:spPr>
          <a:xfrm>
            <a:off x="6702552" y="2304288"/>
            <a:ext cx="1078992" cy="438912"/>
          </a:xfrm>
          <a:prstGeom prst="rect">
            <a:avLst/>
          </a:prstGeom>
          <a:solidFill>
            <a:srgbClr val="DC9E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6" name="TextBox 55"/>
          <p:cNvSpPr txBox="1"/>
          <p:nvPr/>
        </p:nvSpPr>
        <p:spPr>
          <a:xfrm>
            <a:off x="6702552" y="2304288"/>
            <a:ext cx="1078992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000000"/>
                </a:solidFill>
              </a:rPr>
              <a:t>$463</a:t>
            </a:r>
          </a:p>
        </p:txBody>
      </p:sp>
      <p:sp>
        <p:nvSpPr>
          <p:cNvPr id="57" name="Rectangle 56"/>
          <p:cNvSpPr/>
          <p:nvPr/>
        </p:nvSpPr>
        <p:spPr>
          <a:xfrm>
            <a:off x="7781544" y="2304288"/>
            <a:ext cx="1078992" cy="438912"/>
          </a:xfrm>
          <a:prstGeom prst="rect">
            <a:avLst/>
          </a:prstGeom>
          <a:solidFill>
            <a:srgbClr val="D0C8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8" name="TextBox 57"/>
          <p:cNvSpPr txBox="1"/>
          <p:nvPr/>
        </p:nvSpPr>
        <p:spPr>
          <a:xfrm>
            <a:off x="7781544" y="2304288"/>
            <a:ext cx="1078992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000000"/>
                </a:solidFill>
              </a:rPr>
              <a:t>$541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4617720" y="2743200"/>
            <a:ext cx="42519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50" b="0" i="1">
                <a:solidFill>
                  <a:srgbClr val="CCD6E8"/>
                </a:solidFill>
              </a:rPr>
              <a:t>Bear: $395   Base: $518   Bull: $670</a:t>
            </a:r>
          </a:p>
        </p:txBody>
      </p:sp>
      <p:sp>
        <p:nvSpPr>
          <p:cNvPr id="60" name="Rectangle 59"/>
          <p:cNvSpPr/>
          <p:nvPr/>
        </p:nvSpPr>
        <p:spPr>
          <a:xfrm>
            <a:off x="4617720" y="3063240"/>
            <a:ext cx="4251960" cy="1600200"/>
          </a:xfrm>
          <a:prstGeom prst="rect">
            <a:avLst/>
          </a:prstGeom>
          <a:solidFill>
            <a:srgbClr val="10253A"/>
          </a:solidFill>
          <a:ln w="25400">
            <a:solidFill>
              <a:srgbClr val="2ECC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1" name="TextBox 60"/>
          <p:cNvSpPr txBox="1"/>
          <p:nvPr/>
        </p:nvSpPr>
        <p:spPr>
          <a:xfrm>
            <a:off x="4617720" y="3127248"/>
            <a:ext cx="42519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000" b="1" i="0">
                <a:solidFill>
                  <a:srgbClr val="2ECC6E"/>
                </a:solidFill>
              </a:rPr>
              <a:t>PASS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4617720" y="3566160"/>
            <a:ext cx="425196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 dirty="0">
                <a:solidFill>
                  <a:srgbClr val="FFFFFF"/>
                </a:solidFill>
              </a:rPr>
              <a:t>Target: $4</a:t>
            </a:r>
            <a:r>
              <a:rPr lang="en-US" sz="1100" b="1" i="0" dirty="0">
                <a:solidFill>
                  <a:srgbClr val="FFFFFF"/>
                </a:solidFill>
              </a:rPr>
              <a:t>55</a:t>
            </a:r>
            <a:r>
              <a:rPr sz="1100" b="1" i="0" dirty="0">
                <a:solidFill>
                  <a:srgbClr val="FFFFFF"/>
                </a:solidFill>
              </a:rPr>
              <a:t xml:space="preserve">  |  Current: $575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4617720" y="3867912"/>
            <a:ext cx="425196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1" dirty="0">
                <a:solidFill>
                  <a:srgbClr val="CCD6E8"/>
                </a:solidFill>
              </a:rPr>
              <a:t>NYSE: AGX  |  March 2026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A23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02920" cy="514350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502920" y="4023360"/>
            <a:ext cx="8641080" cy="112014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777240" y="1005840"/>
            <a:ext cx="7315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800" b="1" kern="0" spc="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Thank You</a:t>
            </a:r>
            <a:endParaRPr lang="en-US" sz="4800" dirty="0"/>
          </a:p>
        </p:txBody>
      </p:sp>
      <p:sp>
        <p:nvSpPr>
          <p:cNvPr id="5" name="Shape 3"/>
          <p:cNvSpPr/>
          <p:nvPr/>
        </p:nvSpPr>
        <p:spPr>
          <a:xfrm>
            <a:off x="777240" y="2011680"/>
            <a:ext cx="7315200" cy="0"/>
          </a:xfrm>
          <a:prstGeom prst="line">
            <a:avLst/>
          </a:prstGeom>
          <a:noFill/>
          <a:ln w="25400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77240" y="2148840"/>
            <a:ext cx="7772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CCFB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Argan, Inc.  (NYSE: AGX)  |  Recommendation: PASS  |  Target: $455.00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777240" y="411480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Joe Marfisi  |  March 2026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5029200" y="4069080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University of Nebraska–Lincoln</a:t>
            </a:r>
            <a:endParaRPr lang="en-US" sz="1000" dirty="0"/>
          </a:p>
          <a:p>
            <a:pPr marL="0" indent="0" algn="r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Finance, College of Business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Investment Thesis – Pass">
    <p:bg>
      <p:bgPr>
        <a:solidFill>
          <a:srgbClr val="F0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Bar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0A2342"/>
          </a:solidFill>
          <a:ln w="12700">
            <a:solidFill>
              <a:srgbClr val="0A234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alAccent"/>
          <p:cNvSpPr/>
          <p:nvPr/>
        </p:nvSpPr>
        <p:spPr>
          <a:xfrm>
            <a:off x="0" y="685800"/>
            <a:ext cx="9144000" cy="54864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lideTitle"/>
          <p:cNvSpPr/>
          <p:nvPr/>
        </p:nvSpPr>
        <p:spPr>
          <a:xfrm>
            <a:off x="320040" y="0"/>
            <a:ext cx="8503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</a:rPr>
              <a:t>Investment Thesis – Why We Are Passing</a:t>
            </a:r>
          </a:p>
        </p:txBody>
      </p:sp>
      <p:sp>
        <p:nvSpPr>
          <p:cNvPr id="5" name="TopCard"/>
          <p:cNvSpPr/>
          <p:nvPr/>
        </p:nvSpPr>
        <p:spPr>
          <a:xfrm>
            <a:off x="274320" y="800000"/>
            <a:ext cx="8595360" cy="184000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762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TopCardBorder"/>
          <p:cNvSpPr/>
          <p:nvPr/>
        </p:nvSpPr>
        <p:spPr>
          <a:xfrm>
            <a:off x="274320" y="800000"/>
            <a:ext cx="45720" cy="1840000"/>
          </a:xfrm>
          <a:prstGeom prst="rect">
            <a:avLst/>
          </a:prstGeom>
          <a:solidFill>
            <a:srgbClr val="0D9488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opLabel"/>
          <p:cNvSpPr/>
          <p:nvPr/>
        </p:nvSpPr>
        <p:spPr>
          <a:xfrm>
            <a:off x="380000" y="825000"/>
            <a:ext cx="8400000" cy="280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A2342"/>
                </a:solidFill>
                <a:latin typeface="Calibri" pitchFamily="34" charset="0"/>
              </a:rPr>
              <a:t>Why AGX Initially Looked Compelling</a:t>
            </a:r>
          </a:p>
        </p:txBody>
      </p:sp>
      <p:sp>
        <p:nvSpPr>
          <p:cNvPr id="8" name="TopLeft"/>
          <p:cNvSpPr/>
          <p:nvPr/>
        </p:nvSpPr>
        <p:spPr>
          <a:xfrm>
            <a:off x="380000" y="1120000"/>
            <a:ext cx="4100000" cy="1470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600"/>
              </a:spcAft>
              <a:buChar char="▶"/>
            </a:pPr>
            <a:r>
              <a:rPr lang="en-US" sz="950" b="1" dirty="0">
                <a:solidFill>
                  <a:srgbClr val="0D9488"/>
                </a:solidFill>
                <a:latin typeface="Calibri" pitchFamily="34" charset="0"/>
              </a:rPr>
              <a:t xml:space="preserve">$2.9B committed backlog </a:t>
            </a:r>
            <a:r>
              <a:rPr lang="en-US" sz="950" dirty="0">
                <a:solidFill>
                  <a:srgbClr val="1E293B"/>
                </a:solidFill>
                <a:latin typeface="Calibri" pitchFamily="34" charset="0"/>
              </a:rPr>
              <a:t>(+114.7% YoY) -- 3+ years of locked revenue visibility</a:t>
            </a:r>
          </a:p>
          <a:p>
            <a:pPr marL="228600" indent="-228600">
              <a:spcAft>
                <a:spcPts val="600"/>
              </a:spcAft>
              <a:buChar char="▶"/>
            </a:pPr>
            <a:r>
              <a:rPr lang="en-US" sz="950" b="1" dirty="0">
                <a:solidFill>
                  <a:srgbClr val="0D9488"/>
                </a:solidFill>
                <a:latin typeface="Calibri" pitchFamily="34" charset="0"/>
              </a:rPr>
              <a:t xml:space="preserve">$895M cash, zero debt </a:t>
            </a:r>
            <a:r>
              <a:rPr lang="en-US" sz="950" dirty="0">
                <a:solidFill>
                  <a:srgbClr val="1E293B"/>
                </a:solidFill>
                <a:latin typeface="Calibri" pitchFamily="34" charset="0"/>
              </a:rPr>
              <a:t>-- fortress balance sheet; self-funds growth without dilution</a:t>
            </a:r>
          </a:p>
          <a:p>
            <a:pPr marL="228600" indent="-228600">
              <a:spcAft>
                <a:spcPts val="600"/>
              </a:spcAft>
              <a:buChar char="▶"/>
            </a:pPr>
            <a:r>
              <a:rPr lang="en-US" sz="950" b="1" dirty="0">
                <a:solidFill>
                  <a:srgbClr val="0D9488"/>
                </a:solidFill>
                <a:latin typeface="Calibri" pitchFamily="34" charset="0"/>
              </a:rPr>
              <a:t xml:space="preserve">AI/data center tailwind </a:t>
            </a:r>
            <a:r>
              <a:rPr lang="en-US" sz="950" dirty="0">
                <a:solidFill>
                  <a:srgbClr val="1E293B"/>
                </a:solidFill>
                <a:latin typeface="Calibri" pitchFamily="34" charset="0"/>
              </a:rPr>
              <a:t>-- structural, multi-decade demand surge for reliable power infrastructure</a:t>
            </a:r>
          </a:p>
        </p:txBody>
      </p:sp>
      <p:sp>
        <p:nvSpPr>
          <p:cNvPr id="9" name="TopRight"/>
          <p:cNvSpPr/>
          <p:nvPr/>
        </p:nvSpPr>
        <p:spPr>
          <a:xfrm>
            <a:off x="4620000" y="1120000"/>
            <a:ext cx="4150000" cy="1470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sz="950" dirty="0"/>
          </a:p>
        </p:txBody>
      </p:sp>
      <p:sp>
        <p:nvSpPr>
          <p:cNvPr id="10" name="BottomCard"/>
          <p:cNvSpPr/>
          <p:nvPr/>
        </p:nvSpPr>
        <p:spPr>
          <a:xfrm>
            <a:off x="274320" y="2710000"/>
            <a:ext cx="8595360" cy="2070000"/>
          </a:xfrm>
          <a:prstGeom prst="rect">
            <a:avLst/>
          </a:prstGeom>
          <a:solidFill>
            <a:srgbClr val="0A2342"/>
          </a:solidFill>
          <a:ln w="0">
            <a:noFill/>
          </a:ln>
          <a:effectLst>
            <a:outerShdw blurRad="76200" dist="38100" dir="81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BottomBorder"/>
          <p:cNvSpPr/>
          <p:nvPr/>
        </p:nvSpPr>
        <p:spPr>
          <a:xfrm>
            <a:off x="274320" y="2710000"/>
            <a:ext cx="45720" cy="2070000"/>
          </a:xfrm>
          <a:prstGeom prst="rect">
            <a:avLst/>
          </a:prstGeom>
          <a:solidFill>
            <a:srgbClr val="E53E3E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2" name="BottomLabel"/>
          <p:cNvSpPr/>
          <p:nvPr/>
        </p:nvSpPr>
        <p:spPr>
          <a:xfrm>
            <a:off x="380000" y="2735000"/>
            <a:ext cx="5500000" cy="290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</a:rPr>
              <a:t>Why We Are Passing -- Valuation Says No</a:t>
            </a:r>
          </a:p>
        </p:txBody>
      </p:sp>
      <p:sp>
        <p:nvSpPr>
          <p:cNvPr id="13" name="PassBadge"/>
          <p:cNvSpPr/>
          <p:nvPr/>
        </p:nvSpPr>
        <p:spPr>
          <a:xfrm>
            <a:off x="7800000" y="2725000"/>
            <a:ext cx="980000" cy="270000"/>
          </a:xfrm>
          <a:prstGeom prst="roundRect">
            <a:avLst>
              <a:gd name="adj" fmla="val 20000"/>
            </a:avLst>
          </a:prstGeom>
          <a:solidFill>
            <a:srgbClr val="E53E3E"/>
          </a:solidFill>
          <a:ln w="0">
            <a:noFill/>
          </a:ln>
        </p:spPr>
        <p:txBody>
          <a:bodyPr wrap="square" lIns="0" tIns="0" rIns="0" bIns="0" rtlCol="0" anchor="ctr"/>
          <a:lstStyle/>
          <a:p>
            <a:pPr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</a:rPr>
              <a:t>PASS</a:t>
            </a:r>
          </a:p>
        </p:txBody>
      </p:sp>
      <p:sp>
        <p:nvSpPr>
          <p:cNvPr id="14" name="BottomLeft"/>
          <p:cNvSpPr/>
          <p:nvPr/>
        </p:nvSpPr>
        <p:spPr>
          <a:xfrm>
            <a:off x="380000" y="3060000"/>
            <a:ext cx="4100000" cy="1670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550"/>
              </a:spcAft>
              <a:buChar char="✗"/>
            </a:pPr>
            <a:r>
              <a:rPr lang="en-US" sz="950" b="1" dirty="0">
                <a:solidFill>
                  <a:srgbClr val="FC8181"/>
                </a:solidFill>
                <a:latin typeface="Calibri" pitchFamily="34" charset="0"/>
              </a:rPr>
              <a:t xml:space="preserve">Every relative multiple implies downside: </a:t>
            </a:r>
            <a:r>
              <a:rPr lang="en-US" sz="950" dirty="0">
                <a:solidFill>
                  <a:srgbClr val="E2E8F0"/>
                </a:solidFill>
                <a:latin typeface="Calibri" pitchFamily="34" charset="0"/>
              </a:rPr>
              <a:t>P/E = $391, P/S = $125, P/B = $321, EV/EBITDA = $266 vs. $575 current price</a:t>
            </a:r>
          </a:p>
          <a:p>
            <a:pPr marL="228600" indent="-228600">
              <a:spcAft>
                <a:spcPts val="550"/>
              </a:spcAft>
              <a:buChar char="✗"/>
            </a:pPr>
            <a:r>
              <a:rPr lang="en-US" sz="950" b="1" dirty="0">
                <a:solidFill>
                  <a:srgbClr val="FC8181"/>
                </a:solidFill>
                <a:latin typeface="Calibri" pitchFamily="34" charset="0"/>
              </a:rPr>
              <a:t xml:space="preserve">DCF base case ($518) is below today's price: </a:t>
            </a:r>
            <a:r>
              <a:rPr lang="en-US" sz="950" dirty="0">
                <a:solidFill>
                  <a:srgbClr val="E2E8F0"/>
                </a:solidFill>
                <a:latin typeface="Calibri" pitchFamily="34" charset="0"/>
              </a:rPr>
              <a:t>22.2% growth and 14% EBIT margin -- already aggressive assumptions -- fails to justify current valuation</a:t>
            </a:r>
          </a:p>
        </p:txBody>
      </p:sp>
      <p:sp>
        <p:nvSpPr>
          <p:cNvPr id="15" name="BottomRight"/>
          <p:cNvSpPr/>
          <p:nvPr/>
        </p:nvSpPr>
        <p:spPr>
          <a:xfrm>
            <a:off x="4620000" y="3060000"/>
            <a:ext cx="4150000" cy="1670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550"/>
              </a:spcAft>
              <a:buChar char="✗"/>
            </a:pPr>
            <a:r>
              <a:rPr lang="en-US" sz="950" b="1" dirty="0">
                <a:solidFill>
                  <a:srgbClr val="FC8181"/>
                </a:solidFill>
                <a:latin typeface="Calibri" pitchFamily="34" charset="0"/>
              </a:rPr>
              <a:t xml:space="preserve">Analysts were bullish -- then earnings dropped: </a:t>
            </a:r>
            <a:r>
              <a:rPr lang="en-US" sz="950" dirty="0">
                <a:solidFill>
                  <a:srgbClr val="E2E8F0"/>
                </a:solidFill>
                <a:latin typeface="Calibri" pitchFamily="34" charset="0"/>
              </a:rPr>
              <a:t>Pre-earnings, Goldman had a Buy at $399 and JPMorgan was Neutral -- Q4 results on March 26 sent the stock up 38%, 10% overnight, instantly making those targets obsolete</a:t>
            </a:r>
          </a:p>
          <a:p>
            <a:pPr marL="228600" indent="-228600">
              <a:spcAft>
                <a:spcPts val="550"/>
              </a:spcAft>
              <a:buChar char="✗"/>
            </a:pPr>
            <a:r>
              <a:rPr lang="en-US" sz="950" b="1" dirty="0">
                <a:solidFill>
                  <a:srgbClr val="FC8181"/>
                </a:solidFill>
                <a:latin typeface="Calibri" pitchFamily="34" charset="0"/>
              </a:rPr>
              <a:t xml:space="preserve">Bottom line: </a:t>
            </a:r>
            <a:r>
              <a:rPr lang="en-US" sz="950" dirty="0">
                <a:solidFill>
                  <a:srgbClr val="E2E8F0"/>
                </a:solidFill>
                <a:latin typeface="Calibri" pitchFamily="34" charset="0"/>
              </a:rPr>
              <a:t>Great company, wrong price. We missed the boat on the pre-earnings entry</a:t>
            </a:r>
          </a:p>
        </p:txBody>
      </p:sp>
      <p:sp>
        <p:nvSpPr>
          <p:cNvPr id="16" name="Footer"/>
          <p:cNvSpPr/>
          <p:nvPr/>
        </p:nvSpPr>
        <p:spPr>
          <a:xfrm>
            <a:off x="0" y="4892040"/>
            <a:ext cx="9144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</a:rPr>
              <a:t>Argan, Inc. (NYSE: AGX)  |  March 2026  |  Joe Marfisi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0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0A2342"/>
          </a:solidFill>
          <a:ln w="12700">
            <a:solidFill>
              <a:srgbClr val="0A234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685800"/>
            <a:ext cx="9144000" cy="54864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20040" y="0"/>
            <a:ext cx="8503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Description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0" y="4892040"/>
            <a:ext cx="9144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Argan, Inc. (NYSE: AGX)  |  March 2026  |  Joe Marfisi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822960"/>
            <a:ext cx="841248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Argan, Inc.</a:t>
            </a:r>
            <a:r>
              <a:rPr lang="en-US" sz="11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 xml:space="preserve"> is an EPC contractor that builds large-scale power plants — then services them for 20+ years of recurring revenue.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274320" y="1481328"/>
            <a:ext cx="2788920" cy="324612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762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274320" y="1481328"/>
            <a:ext cx="2788920" cy="64008"/>
          </a:xfrm>
          <a:prstGeom prst="rect">
            <a:avLst/>
          </a:prstGeom>
          <a:solidFill>
            <a:srgbClr val="0A2342"/>
          </a:solidFill>
          <a:ln w="12700">
            <a:solidFill>
              <a:srgbClr val="0A234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411480" y="1591056"/>
            <a:ext cx="251460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b="1" dirty="0">
                <a:solidFill>
                  <a:srgbClr val="0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Power Industry Services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411480" y="2167128"/>
            <a:ext cx="1463040" cy="237744"/>
          </a:xfrm>
          <a:prstGeom prst="rect">
            <a:avLst/>
          </a:prstGeom>
          <a:solidFill>
            <a:srgbClr val="0A2342"/>
          </a:solidFill>
          <a:ln w="12700">
            <a:solidFill>
              <a:srgbClr val="0A234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11480" y="2167128"/>
            <a:ext cx="14630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~78% of Revenue</a:t>
            </a:r>
            <a:endParaRPr lang="en-US" sz="850" dirty="0"/>
          </a:p>
        </p:txBody>
      </p:sp>
      <p:sp>
        <p:nvSpPr>
          <p:cNvPr id="12" name="Text 10"/>
          <p:cNvSpPr/>
          <p:nvPr/>
        </p:nvSpPr>
        <p:spPr>
          <a:xfrm>
            <a:off x="411480" y="2487168"/>
            <a:ext cx="2514600" cy="2148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Designs, builds, and commissions gas, solar, wind, and battery storage plants</a:t>
            </a:r>
            <a:endParaRPr lang="en-US" sz="9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the plant, then service it for 20+ years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3218688" y="1481328"/>
            <a:ext cx="2788920" cy="324612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762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3218688" y="1481328"/>
            <a:ext cx="2788920" cy="64008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3355848" y="1591056"/>
            <a:ext cx="251460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Industrial Fabrication &amp; Field Services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3355848" y="2167128"/>
            <a:ext cx="1463040" cy="237744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3355848" y="2167128"/>
            <a:ext cx="14630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~16% of Revenue</a:t>
            </a:r>
            <a:endParaRPr lang="en-US" sz="850" dirty="0"/>
          </a:p>
        </p:txBody>
      </p:sp>
      <p:sp>
        <p:nvSpPr>
          <p:cNvPr id="18" name="Text 16"/>
          <p:cNvSpPr/>
          <p:nvPr/>
        </p:nvSpPr>
        <p:spPr>
          <a:xfrm>
            <a:off x="3355848" y="2487168"/>
            <a:ext cx="2514600" cy="2148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Field maintenance and turnarounds for industrial plants</a:t>
            </a:r>
            <a:endParaRPr lang="en-US" sz="9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Fabricates and installs piping systems and pressure vessels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6163056" y="1481328"/>
            <a:ext cx="2788920" cy="324612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762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6163056" y="1481328"/>
            <a:ext cx="2788920" cy="64008"/>
          </a:xfrm>
          <a:prstGeom prst="rect">
            <a:avLst/>
          </a:prstGeom>
          <a:solidFill>
            <a:srgbClr val="64748B"/>
          </a:solidFill>
          <a:ln w="12700">
            <a:solidFill>
              <a:srgbClr val="64748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6300216" y="1591056"/>
            <a:ext cx="251460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b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Telecommunications Infrastructure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6300216" y="2167128"/>
            <a:ext cx="1463040" cy="237744"/>
          </a:xfrm>
          <a:prstGeom prst="rect">
            <a:avLst/>
          </a:prstGeom>
          <a:solidFill>
            <a:srgbClr val="64748B"/>
          </a:solidFill>
          <a:ln w="12700">
            <a:solidFill>
              <a:srgbClr val="64748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6300216" y="2167128"/>
            <a:ext cx="14630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~6% of Revenue</a:t>
            </a:r>
            <a:endParaRPr lang="en-US" sz="850" dirty="0"/>
          </a:p>
        </p:txBody>
      </p:sp>
      <p:sp>
        <p:nvSpPr>
          <p:cNvPr id="24" name="Text 22"/>
          <p:cNvSpPr/>
          <p:nvPr/>
        </p:nvSpPr>
        <p:spPr>
          <a:xfrm>
            <a:off x="6300216" y="2487168"/>
            <a:ext cx="2514600" cy="2148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Underground directional boring and aerial cabling</a:t>
            </a:r>
            <a:endParaRPr lang="en-US" sz="9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Structured cabling for government and municipal clients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0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0A2342"/>
          </a:solidFill>
          <a:ln w="12700">
            <a:solidFill>
              <a:srgbClr val="0A234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685800"/>
            <a:ext cx="9144000" cy="54864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20040" y="0"/>
            <a:ext cx="8503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Description – Revenue Split &amp; Key Metrics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0" y="4892040"/>
            <a:ext cx="9144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Argan, Inc. (NYSE: AGX)  |  March 2026  |  Joe Marfisi</a:t>
            </a:r>
            <a:endParaRPr lang="en-US" sz="800" dirty="0"/>
          </a:p>
        </p:txBody>
      </p:sp>
      <p:graphicFrame>
        <p:nvGraphicFramePr>
          <p:cNvPr id="6" name="Chart 0"/>
          <p:cNvGraphicFramePr/>
          <p:nvPr/>
        </p:nvGraphicFramePr>
        <p:xfrm>
          <a:off x="274320" y="822960"/>
          <a:ext cx="4114800" cy="3749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 4"/>
          <p:cNvSpPr/>
          <p:nvPr/>
        </p:nvSpPr>
        <p:spPr>
          <a:xfrm>
            <a:off x="4663440" y="804672"/>
            <a:ext cx="42062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FY2026 Financial Highlights</a:t>
            </a:r>
            <a:endParaRPr lang="en-US" sz="1300" dirty="0"/>
          </a:p>
        </p:txBody>
      </p:sp>
      <p:sp>
        <p:nvSpPr>
          <p:cNvPr id="8" name="Shape 5"/>
          <p:cNvSpPr/>
          <p:nvPr/>
        </p:nvSpPr>
        <p:spPr>
          <a:xfrm>
            <a:off x="4663440" y="1234440"/>
            <a:ext cx="4206240" cy="512064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6"/>
          <p:cNvSpPr/>
          <p:nvPr/>
        </p:nvSpPr>
        <p:spPr>
          <a:xfrm>
            <a:off x="4663440" y="1234440"/>
            <a:ext cx="54864" cy="512064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4773168" y="1280160"/>
            <a:ext cx="2194560" cy="228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Revenue</a:t>
            </a:r>
            <a:endParaRPr lang="en-US" sz="1000" dirty="0"/>
          </a:p>
        </p:txBody>
      </p:sp>
      <p:sp>
        <p:nvSpPr>
          <p:cNvPr id="11" name="Text 8"/>
          <p:cNvSpPr/>
          <p:nvPr/>
        </p:nvSpPr>
        <p:spPr>
          <a:xfrm>
            <a:off x="6995160" y="1271016"/>
            <a:ext cx="1645920" cy="2468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0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$944.6M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4773168" y="1508760"/>
            <a:ext cx="3931920" cy="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850" i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+8.1% YoY</a:t>
            </a:r>
            <a:endParaRPr lang="en-US" sz="850" dirty="0"/>
          </a:p>
        </p:txBody>
      </p:sp>
      <p:sp>
        <p:nvSpPr>
          <p:cNvPr id="13" name="Shape 10"/>
          <p:cNvSpPr/>
          <p:nvPr/>
        </p:nvSpPr>
        <p:spPr>
          <a:xfrm>
            <a:off x="4663440" y="1810512"/>
            <a:ext cx="4206240" cy="512064"/>
          </a:xfrm>
          <a:prstGeom prst="rect">
            <a:avLst/>
          </a:prstGeom>
          <a:solidFill>
            <a:srgbClr val="EBF8F6"/>
          </a:solidFill>
          <a:ln w="635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1"/>
          <p:cNvSpPr/>
          <p:nvPr/>
        </p:nvSpPr>
        <p:spPr>
          <a:xfrm>
            <a:off x="4663440" y="1810512"/>
            <a:ext cx="54864" cy="512064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4773168" y="1856232"/>
            <a:ext cx="2194560" cy="228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 Income</a:t>
            </a:r>
            <a:endParaRPr lang="en-US" sz="1000" dirty="0"/>
          </a:p>
        </p:txBody>
      </p:sp>
      <p:sp>
        <p:nvSpPr>
          <p:cNvPr id="16" name="Text 13"/>
          <p:cNvSpPr/>
          <p:nvPr/>
        </p:nvSpPr>
        <p:spPr>
          <a:xfrm>
            <a:off x="6995160" y="1847088"/>
            <a:ext cx="1645920" cy="2468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0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$137.8M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4773168" y="2084832"/>
            <a:ext cx="3931920" cy="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850" i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+61.2% YoY</a:t>
            </a:r>
            <a:endParaRPr lang="en-US" sz="850" dirty="0"/>
          </a:p>
        </p:txBody>
      </p:sp>
      <p:sp>
        <p:nvSpPr>
          <p:cNvPr id="18" name="Shape 15"/>
          <p:cNvSpPr/>
          <p:nvPr/>
        </p:nvSpPr>
        <p:spPr>
          <a:xfrm>
            <a:off x="4663440" y="2386584"/>
            <a:ext cx="4206240" cy="512064"/>
          </a:xfrm>
          <a:prstGeom prst="rect">
            <a:avLst/>
          </a:prstGeom>
          <a:solidFill>
            <a:srgbClr val="F0FAFA"/>
          </a:solidFill>
          <a:ln w="6350">
            <a:solidFill>
              <a:srgbClr val="F0FAF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6"/>
          <p:cNvSpPr/>
          <p:nvPr/>
        </p:nvSpPr>
        <p:spPr>
          <a:xfrm>
            <a:off x="4663440" y="2386584"/>
            <a:ext cx="54864" cy="512064"/>
          </a:xfrm>
          <a:prstGeom prst="rect">
            <a:avLst/>
          </a:prstGeom>
          <a:solidFill>
            <a:srgbClr val="F0FAFA"/>
          </a:solidFill>
          <a:ln w="12700">
            <a:solidFill>
              <a:srgbClr val="F0FAF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7"/>
          <p:cNvSpPr/>
          <p:nvPr/>
        </p:nvSpPr>
        <p:spPr>
          <a:xfrm>
            <a:off x="4773168" y="2432304"/>
            <a:ext cx="2194560" cy="228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sz="1000" dirty="0"/>
          </a:p>
        </p:txBody>
      </p:sp>
      <p:sp>
        <p:nvSpPr>
          <p:cNvPr id="21" name="Text 18"/>
          <p:cNvSpPr/>
          <p:nvPr/>
        </p:nvSpPr>
        <p:spPr>
          <a:xfrm>
            <a:off x="6995160" y="2423160"/>
            <a:ext cx="1645920" cy="2468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buNone/>
            </a:pPr>
            <a:endParaRPr lang="en-US" sz="1300" dirty="0"/>
          </a:p>
        </p:txBody>
      </p:sp>
      <p:sp>
        <p:nvSpPr>
          <p:cNvPr id="22" name="Text 19"/>
          <p:cNvSpPr/>
          <p:nvPr/>
        </p:nvSpPr>
        <p:spPr>
          <a:xfrm>
            <a:off x="4773168" y="2660904"/>
            <a:ext cx="3931920" cy="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sz="850" dirty="0"/>
          </a:p>
        </p:txBody>
      </p:sp>
      <p:sp>
        <p:nvSpPr>
          <p:cNvPr id="23" name="Shape 20"/>
          <p:cNvSpPr/>
          <p:nvPr/>
        </p:nvSpPr>
        <p:spPr>
          <a:xfrm>
            <a:off x="4663440" y="2962656"/>
            <a:ext cx="4206240" cy="512064"/>
          </a:xfrm>
          <a:prstGeom prst="rect">
            <a:avLst/>
          </a:prstGeom>
          <a:solidFill>
            <a:srgbClr val="F0FAFA"/>
          </a:solidFill>
          <a:ln w="6350">
            <a:solidFill>
              <a:srgbClr val="F0FAF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Shape 21"/>
          <p:cNvSpPr/>
          <p:nvPr/>
        </p:nvSpPr>
        <p:spPr>
          <a:xfrm>
            <a:off x="4663440" y="2962656"/>
            <a:ext cx="54864" cy="512064"/>
          </a:xfrm>
          <a:prstGeom prst="rect">
            <a:avLst/>
          </a:prstGeom>
          <a:solidFill>
            <a:srgbClr val="F0FAFA"/>
          </a:solidFill>
          <a:ln w="12700">
            <a:solidFill>
              <a:srgbClr val="F0FAF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2"/>
          <p:cNvSpPr/>
          <p:nvPr/>
        </p:nvSpPr>
        <p:spPr>
          <a:xfrm>
            <a:off x="4773168" y="3008376"/>
            <a:ext cx="2194560" cy="228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sz="1000" dirty="0"/>
          </a:p>
        </p:txBody>
      </p:sp>
      <p:sp>
        <p:nvSpPr>
          <p:cNvPr id="26" name="Text 23"/>
          <p:cNvSpPr/>
          <p:nvPr/>
        </p:nvSpPr>
        <p:spPr>
          <a:xfrm>
            <a:off x="6995160" y="2999232"/>
            <a:ext cx="1645920" cy="2468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buNone/>
            </a:pPr>
            <a:endParaRPr lang="en-US" sz="1300" dirty="0"/>
          </a:p>
        </p:txBody>
      </p:sp>
      <p:sp>
        <p:nvSpPr>
          <p:cNvPr id="27" name="Text 24"/>
          <p:cNvSpPr/>
          <p:nvPr/>
        </p:nvSpPr>
        <p:spPr>
          <a:xfrm>
            <a:off x="4773168" y="3236976"/>
            <a:ext cx="3931920" cy="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sz="850" dirty="0"/>
          </a:p>
        </p:txBody>
      </p:sp>
      <p:sp>
        <p:nvSpPr>
          <p:cNvPr id="28" name="Shape 25"/>
          <p:cNvSpPr/>
          <p:nvPr/>
        </p:nvSpPr>
        <p:spPr>
          <a:xfrm>
            <a:off x="4663440" y="2386584"/>
            <a:ext cx="4206240" cy="512064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Shape 26"/>
          <p:cNvSpPr/>
          <p:nvPr/>
        </p:nvSpPr>
        <p:spPr>
          <a:xfrm>
            <a:off x="4663440" y="2386584"/>
            <a:ext cx="54864" cy="512064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 27"/>
          <p:cNvSpPr/>
          <p:nvPr/>
        </p:nvSpPr>
        <p:spPr>
          <a:xfrm>
            <a:off x="4773168" y="2432304"/>
            <a:ext cx="2194560" cy="228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Backlog</a:t>
            </a:r>
            <a:endParaRPr lang="en-US" sz="1000" dirty="0"/>
          </a:p>
        </p:txBody>
      </p:sp>
      <p:sp>
        <p:nvSpPr>
          <p:cNvPr id="31" name="Text 28"/>
          <p:cNvSpPr/>
          <p:nvPr/>
        </p:nvSpPr>
        <p:spPr>
          <a:xfrm>
            <a:off x="6995160" y="2423160"/>
            <a:ext cx="1645920" cy="2468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0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$2.9B</a:t>
            </a:r>
            <a:endParaRPr lang="en-US" sz="1300" dirty="0"/>
          </a:p>
        </p:txBody>
      </p:sp>
      <p:sp>
        <p:nvSpPr>
          <p:cNvPr id="32" name="Text 29"/>
          <p:cNvSpPr/>
          <p:nvPr/>
        </p:nvSpPr>
        <p:spPr>
          <a:xfrm>
            <a:off x="4773168" y="2660904"/>
            <a:ext cx="3931920" cy="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850" i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+114.7% YoY</a:t>
            </a:r>
            <a:endParaRPr lang="en-US" sz="850" dirty="0"/>
          </a:p>
        </p:txBody>
      </p:sp>
      <p:sp>
        <p:nvSpPr>
          <p:cNvPr id="33" name="Shape 30"/>
          <p:cNvSpPr/>
          <p:nvPr/>
        </p:nvSpPr>
        <p:spPr>
          <a:xfrm>
            <a:off x="4663440" y="2962656"/>
            <a:ext cx="4206240" cy="512064"/>
          </a:xfrm>
          <a:prstGeom prst="rect">
            <a:avLst/>
          </a:prstGeom>
          <a:solidFill>
            <a:srgbClr val="EBF8F6"/>
          </a:solidFill>
          <a:ln w="635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Shape 31"/>
          <p:cNvSpPr/>
          <p:nvPr/>
        </p:nvSpPr>
        <p:spPr>
          <a:xfrm>
            <a:off x="4663440" y="2962656"/>
            <a:ext cx="54864" cy="512064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32"/>
          <p:cNvSpPr/>
          <p:nvPr/>
        </p:nvSpPr>
        <p:spPr>
          <a:xfrm>
            <a:off x="4773168" y="3008376"/>
            <a:ext cx="2194560" cy="228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Cash &amp; Investments</a:t>
            </a:r>
            <a:endParaRPr lang="en-US" sz="1000" dirty="0"/>
          </a:p>
        </p:txBody>
      </p:sp>
      <p:sp>
        <p:nvSpPr>
          <p:cNvPr id="36" name="Text 33"/>
          <p:cNvSpPr/>
          <p:nvPr/>
        </p:nvSpPr>
        <p:spPr>
          <a:xfrm>
            <a:off x="6995160" y="2999232"/>
            <a:ext cx="1645920" cy="2468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0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$895M</a:t>
            </a:r>
            <a:endParaRPr lang="en-US" sz="1300" dirty="0"/>
          </a:p>
        </p:txBody>
      </p:sp>
      <p:sp>
        <p:nvSpPr>
          <p:cNvPr id="37" name="Text 34"/>
          <p:cNvSpPr/>
          <p:nvPr/>
        </p:nvSpPr>
        <p:spPr>
          <a:xfrm>
            <a:off x="4773168" y="3236976"/>
            <a:ext cx="3931920" cy="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850" i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Zero debt</a:t>
            </a:r>
            <a:endParaRPr lang="en-US" sz="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0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0A2342"/>
          </a:solidFill>
          <a:ln w="12700">
            <a:solidFill>
              <a:srgbClr val="0A234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685800"/>
            <a:ext cx="9144000" cy="54864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20040" y="0"/>
            <a:ext cx="8503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Management Overview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0" y="4892040"/>
            <a:ext cx="9144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Argan, Inc. (NYSE: AGX)  |  March 2026  |  Joe Marfisi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274320" y="822960"/>
            <a:ext cx="4160520" cy="1993392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274320" y="822960"/>
            <a:ext cx="73152" cy="1993392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457200" y="1005840"/>
            <a:ext cx="594360" cy="594360"/>
          </a:xfrm>
          <a:prstGeom prst="ellipse">
            <a:avLst/>
          </a:prstGeom>
          <a:solidFill>
            <a:srgbClr val="0A2342"/>
          </a:solidFill>
          <a:ln w="19050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457200" y="1005840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DW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1143000" y="987552"/>
            <a:ext cx="3154680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b="1" dirty="0">
                <a:solidFill>
                  <a:srgbClr val="0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David Watson, CPA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1143000" y="1261872"/>
            <a:ext cx="3154680" cy="2011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i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CEO &amp; President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457200" y="1554480"/>
            <a:ext cx="384048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8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Appointed CEO August 2022</a:t>
            </a:r>
            <a:endParaRPr lang="en-US" sz="8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8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Served as CFO from 2015–2022</a:t>
            </a:r>
            <a:endParaRPr lang="en-US" sz="8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8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 institutional knowledge of Argan's financial architecture</a:t>
            </a:r>
            <a:endParaRPr lang="en-US" sz="8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8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Led the company through its most transformational growth period</a:t>
            </a:r>
            <a:endParaRPr lang="en-US" sz="8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8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Completed Trumbull Energy Center ahead of schedule</a:t>
            </a:r>
            <a:endParaRPr lang="en-US" sz="850" dirty="0"/>
          </a:p>
        </p:txBody>
      </p:sp>
      <p:sp>
        <p:nvSpPr>
          <p:cNvPr id="13" name="Shape 11"/>
          <p:cNvSpPr/>
          <p:nvPr/>
        </p:nvSpPr>
        <p:spPr>
          <a:xfrm>
            <a:off x="4709160" y="822960"/>
            <a:ext cx="4160520" cy="1993392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4709160" y="822960"/>
            <a:ext cx="73152" cy="1993392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4892040" y="1005840"/>
            <a:ext cx="594360" cy="594360"/>
          </a:xfrm>
          <a:prstGeom prst="ellipse">
            <a:avLst/>
          </a:prstGeom>
          <a:solidFill>
            <a:srgbClr val="0A2342"/>
          </a:solidFill>
          <a:ln w="19050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4892040" y="1005840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JB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5577840" y="987552"/>
            <a:ext cx="3154680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b="1" dirty="0">
                <a:solidFill>
                  <a:srgbClr val="0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Joshua Baugher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5577840" y="1261872"/>
            <a:ext cx="3154680" cy="2011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i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SVP, CFO &amp; Treasurer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4892040" y="1554480"/>
            <a:ext cx="384048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8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Senior VP and Chief Financial Officer</a:t>
            </a:r>
            <a:endParaRPr lang="en-US" sz="8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8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Oversaw gross margin expansion from 16.1% to 20.5% in FY2026</a:t>
            </a:r>
            <a:endParaRPr lang="en-US" sz="8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8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Manages $895M cash position with zero debt</a:t>
            </a:r>
            <a:endParaRPr lang="en-US" sz="8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8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Attributed margin improvement to Power segment execution discipline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274320" y="2926080"/>
            <a:ext cx="4160520" cy="1993392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274320" y="2926080"/>
            <a:ext cx="73152" cy="1993392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457200" y="3108960"/>
            <a:ext cx="594360" cy="594360"/>
          </a:xfrm>
          <a:prstGeom prst="ellipse">
            <a:avLst/>
          </a:prstGeom>
          <a:solidFill>
            <a:srgbClr val="0A2342"/>
          </a:solidFill>
          <a:ln w="19050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457200" y="3108960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CC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1143000" y="3090672"/>
            <a:ext cx="3154680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b="1" dirty="0">
                <a:solidFill>
                  <a:srgbClr val="0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Charles Collins IV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1143000" y="3364992"/>
            <a:ext cx="3154680" cy="2011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i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CEO, Gemma Power Systems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457200" y="3657600"/>
            <a:ext cx="384048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8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Leads Argan's primary power EPC subsidiary</a:t>
            </a:r>
            <a:endParaRPr lang="en-US" sz="8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8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Gemma is the engine behind the $2.9B backlog</a:t>
            </a:r>
            <a:endParaRPr lang="en-US" sz="8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8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Responsible for U.S. gas-fired and renewable plant construction</a:t>
            </a:r>
            <a:endParaRPr lang="en-US" sz="8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8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Operates across multiple GW-scale simultaneous projects</a:t>
            </a:r>
            <a:endParaRPr lang="en-US" sz="850" dirty="0"/>
          </a:p>
        </p:txBody>
      </p:sp>
      <p:sp>
        <p:nvSpPr>
          <p:cNvPr id="27" name="Shape 25"/>
          <p:cNvSpPr/>
          <p:nvPr/>
        </p:nvSpPr>
        <p:spPr>
          <a:xfrm>
            <a:off x="4709160" y="2926080"/>
            <a:ext cx="4160520" cy="1993392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8" name="Shape 26"/>
          <p:cNvSpPr/>
          <p:nvPr/>
        </p:nvSpPr>
        <p:spPr>
          <a:xfrm>
            <a:off x="4709160" y="2926080"/>
            <a:ext cx="73152" cy="1993392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Shape 27"/>
          <p:cNvSpPr/>
          <p:nvPr/>
        </p:nvSpPr>
        <p:spPr>
          <a:xfrm>
            <a:off x="4892040" y="3108960"/>
            <a:ext cx="594360" cy="594360"/>
          </a:xfrm>
          <a:prstGeom prst="ellipse">
            <a:avLst/>
          </a:prstGeom>
          <a:solidFill>
            <a:srgbClr val="0A2342"/>
          </a:solidFill>
          <a:ln w="19050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 28"/>
          <p:cNvSpPr/>
          <p:nvPr/>
        </p:nvSpPr>
        <p:spPr>
          <a:xfrm>
            <a:off x="4892040" y="3108960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TT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5577840" y="3090672"/>
            <a:ext cx="3154680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b="1" dirty="0">
                <a:solidFill>
                  <a:srgbClr val="0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Terrence Trebilcock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5577840" y="3364992"/>
            <a:ext cx="3154680" cy="2011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i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President, Gemma Power Systems</a:t>
            </a:r>
            <a:endParaRPr lang="en-US" sz="950" dirty="0"/>
          </a:p>
        </p:txBody>
      </p:sp>
      <p:sp>
        <p:nvSpPr>
          <p:cNvPr id="33" name="Text 31"/>
          <p:cNvSpPr/>
          <p:nvPr/>
        </p:nvSpPr>
        <p:spPr>
          <a:xfrm>
            <a:off x="4892040" y="3657600"/>
            <a:ext cx="384048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8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Day-to-day operational leadership at Gemma</a:t>
            </a:r>
            <a:endParaRPr lang="en-US" sz="8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8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Oversees project delivery, safety, and scheduling</a:t>
            </a:r>
            <a:endParaRPr lang="en-US" sz="8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8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figure in Trumbull Energy Center early completion</a:t>
            </a:r>
            <a:endParaRPr lang="en-US" sz="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0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0A2342"/>
          </a:solidFill>
          <a:ln w="12700">
            <a:solidFill>
              <a:srgbClr val="0A234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685800"/>
            <a:ext cx="9144000" cy="54864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20040" y="0"/>
            <a:ext cx="8503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Porter's Five Forces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0" y="4892040"/>
            <a:ext cx="9144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Argan, Inc. (NYSE: AGX)  |  March 2026  |  Joe Marfisi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3383280" y="1828800"/>
            <a:ext cx="2377440" cy="1417320"/>
          </a:xfrm>
          <a:prstGeom prst="ellipse">
            <a:avLst/>
          </a:prstGeom>
          <a:solidFill>
            <a:srgbClr val="0A2342"/>
          </a:solidFill>
          <a:ln w="25400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3383280" y="1828800"/>
            <a:ext cx="237744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AGX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Competitive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Position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3429000" y="777239"/>
            <a:ext cx="2286000" cy="1051559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3429000" y="777240"/>
            <a:ext cx="2286000" cy="54864"/>
          </a:xfrm>
          <a:prstGeom prst="rect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3520440" y="868680"/>
            <a:ext cx="2103120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b="1" dirty="0">
                <a:solidFill>
                  <a:srgbClr val="0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Threat of New Entrants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3520440" y="1124712"/>
            <a:ext cx="777240" cy="201168"/>
          </a:xfrm>
          <a:prstGeom prst="rect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3520440" y="1124712"/>
            <a:ext cx="7772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</a:t>
            </a:r>
            <a:endParaRPr lang="en-US" sz="750" dirty="0"/>
          </a:p>
        </p:txBody>
      </p:sp>
      <p:sp>
        <p:nvSpPr>
          <p:cNvPr id="31" name="Text NewEntrants"/>
          <p:cNvSpPr/>
          <p:nvPr/>
        </p:nvSpPr>
        <p:spPr>
          <a:xfrm>
            <a:off x="3520440" y="1340000"/>
            <a:ext cx="2103120" cy="340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700" dirty="0">
                <a:solidFill>
                  <a:srgbClr val="64748B"/>
                </a:solidFill>
                <a:latin typeface="Calibri" pitchFamily="34" charset="0"/>
              </a:rPr>
              <a:t>20 years of expertise and client trust take decades to build</a:t>
            </a:r>
          </a:p>
          <a:p>
            <a:pPr marL="0" indent="0">
              <a:buNone/>
            </a:pPr>
            <a:r>
              <a:rPr lang="en-US" sz="700" dirty="0">
                <a:solidFill>
                  <a:srgbClr val="64748B"/>
                </a:solidFill>
                <a:latin typeface="Calibri" pitchFamily="34" charset="0"/>
              </a:rPr>
              <a:t>$895M cash enables bonds undercapitalized entrants cannot match</a:t>
            </a:r>
          </a:p>
        </p:txBody>
      </p:sp>
      <p:sp>
        <p:nvSpPr>
          <p:cNvPr id="13" name="Shape 11"/>
          <p:cNvSpPr/>
          <p:nvPr/>
        </p:nvSpPr>
        <p:spPr>
          <a:xfrm>
            <a:off x="228600" y="1691640"/>
            <a:ext cx="2697480" cy="141732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228600" y="1691640"/>
            <a:ext cx="2697480" cy="54864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320040" y="1783080"/>
            <a:ext cx="2514600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b="1" dirty="0">
                <a:solidFill>
                  <a:srgbClr val="0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Competitive Rivalry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320040" y="2039112"/>
            <a:ext cx="777240" cy="201168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320040" y="2039112"/>
            <a:ext cx="7772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MODERATE</a:t>
            </a:r>
            <a:endParaRPr lang="en-US" sz="750" dirty="0"/>
          </a:p>
        </p:txBody>
      </p:sp>
      <p:sp>
        <p:nvSpPr>
          <p:cNvPr id="18" name="Text 16"/>
          <p:cNvSpPr/>
          <p:nvPr/>
        </p:nvSpPr>
        <p:spPr>
          <a:xfrm>
            <a:off x="320040" y="2295144"/>
            <a:ext cx="2514600" cy="7589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8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Competes with Quanta Services, MasTec, EMCOR, Fluor — but Argan has niche gas plant expertise</a:t>
            </a:r>
            <a:endParaRPr lang="en-US" sz="850" dirty="0"/>
          </a:p>
        </p:txBody>
      </p:sp>
      <p:sp>
        <p:nvSpPr>
          <p:cNvPr id="19" name="Shape 17"/>
          <p:cNvSpPr/>
          <p:nvPr/>
        </p:nvSpPr>
        <p:spPr>
          <a:xfrm>
            <a:off x="6217920" y="1691640"/>
            <a:ext cx="2697480" cy="141732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6217920" y="1691640"/>
            <a:ext cx="2697480" cy="54864"/>
          </a:xfrm>
          <a:prstGeom prst="rect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6309360" y="1783080"/>
            <a:ext cx="2514600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b="1" dirty="0">
                <a:solidFill>
                  <a:srgbClr val="0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Threat of Substitutes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6309360" y="2039112"/>
            <a:ext cx="777240" cy="201168"/>
          </a:xfrm>
          <a:prstGeom prst="rect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6309360" y="2039112"/>
            <a:ext cx="7772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</a:t>
            </a:r>
            <a:endParaRPr lang="en-US" sz="750" dirty="0"/>
          </a:p>
        </p:txBody>
      </p:sp>
      <p:sp>
        <p:nvSpPr>
          <p:cNvPr id="24" name="Text 22"/>
          <p:cNvSpPr/>
          <p:nvPr/>
        </p:nvSpPr>
        <p:spPr>
          <a:xfrm>
            <a:off x="6309360" y="2295144"/>
            <a:ext cx="2514600" cy="7589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8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Power plants must be built. No alternative to EPC construction — only who does it</a:t>
            </a:r>
            <a:endParaRPr lang="en-US" sz="850" dirty="0"/>
          </a:p>
        </p:txBody>
      </p:sp>
      <p:sp>
        <p:nvSpPr>
          <p:cNvPr id="25" name="Shape 23"/>
          <p:cNvSpPr/>
          <p:nvPr/>
        </p:nvSpPr>
        <p:spPr>
          <a:xfrm>
            <a:off x="228600" y="3246120"/>
            <a:ext cx="2697480" cy="141732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6" name="Shape 24"/>
          <p:cNvSpPr/>
          <p:nvPr/>
        </p:nvSpPr>
        <p:spPr>
          <a:xfrm>
            <a:off x="228600" y="3246120"/>
            <a:ext cx="2697480" cy="54864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320040" y="3337560"/>
            <a:ext cx="2514600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b="1" dirty="0">
                <a:solidFill>
                  <a:srgbClr val="0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Bargaining Power of Suppliers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320040" y="3593592"/>
            <a:ext cx="777240" cy="201168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320040" y="3593592"/>
            <a:ext cx="7772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MODERATE</a:t>
            </a:r>
            <a:endParaRPr lang="en-US" sz="750" dirty="0"/>
          </a:p>
        </p:txBody>
      </p:sp>
      <p:sp>
        <p:nvSpPr>
          <p:cNvPr id="30" name="Text 28"/>
          <p:cNvSpPr/>
          <p:nvPr/>
        </p:nvSpPr>
        <p:spPr>
          <a:xfrm>
            <a:off x="320040" y="3849624"/>
            <a:ext cx="2514600" cy="7589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8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Turbine OEMs (GE, Siemens) hold pricing power; specialty materials can be constrained</a:t>
            </a:r>
            <a:endParaRPr lang="en-US" sz="850" dirty="0"/>
          </a:p>
        </p:txBody>
      </p:sp>
      <p:sp>
        <p:nvSpPr>
          <p:cNvPr id="42" name="Shape 29"/>
          <p:cNvSpPr/>
          <p:nvPr/>
        </p:nvSpPr>
        <p:spPr>
          <a:xfrm>
            <a:off x="6217920" y="3246120"/>
            <a:ext cx="2697480" cy="141732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2" name="Shape 30"/>
          <p:cNvSpPr/>
          <p:nvPr/>
        </p:nvSpPr>
        <p:spPr>
          <a:xfrm>
            <a:off x="6217920" y="3246120"/>
            <a:ext cx="2697480" cy="54864"/>
          </a:xfrm>
          <a:prstGeom prst="rect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/>
          <p:nvPr/>
        </p:nvSpPr>
        <p:spPr>
          <a:xfrm>
            <a:off x="6309360" y="3337560"/>
            <a:ext cx="2514600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b="1" dirty="0">
                <a:solidFill>
                  <a:srgbClr val="0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Bargaining Power of Buyers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6309360" y="3593592"/>
            <a:ext cx="777240" cy="201168"/>
          </a:xfrm>
          <a:prstGeom prst="rect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33"/>
          <p:cNvSpPr/>
          <p:nvPr/>
        </p:nvSpPr>
        <p:spPr>
          <a:xfrm>
            <a:off x="6309360" y="3593592"/>
            <a:ext cx="7772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LOW–MOD</a:t>
            </a:r>
            <a:endParaRPr lang="en-US" sz="750" dirty="0"/>
          </a:p>
        </p:txBody>
      </p:sp>
      <p:sp>
        <p:nvSpPr>
          <p:cNvPr id="36" name="Text 34"/>
          <p:cNvSpPr/>
          <p:nvPr/>
        </p:nvSpPr>
        <p:spPr>
          <a:xfrm>
            <a:off x="6309360" y="3849624"/>
            <a:ext cx="2514600" cy="7589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8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IPPs and utilities need proven builders; switching mid-project is not viable</a:t>
            </a:r>
            <a:endParaRPr lang="en-US" sz="850" dirty="0"/>
          </a:p>
        </p:txBody>
      </p:sp>
      <p:sp>
        <p:nvSpPr>
          <p:cNvPr id="37" name="Shape 35"/>
          <p:cNvSpPr/>
          <p:nvPr/>
        </p:nvSpPr>
        <p:spPr>
          <a:xfrm>
            <a:off x="4572000" y="1691640"/>
            <a:ext cx="0" cy="137160"/>
          </a:xfrm>
          <a:prstGeom prst="line">
            <a:avLst/>
          </a:prstGeom>
          <a:noFill/>
          <a:ln w="15240">
            <a:solidFill>
              <a:srgbClr val="0D9488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38" name="Shape 36"/>
          <p:cNvSpPr/>
          <p:nvPr/>
        </p:nvSpPr>
        <p:spPr>
          <a:xfrm>
            <a:off x="2926080" y="2532888"/>
            <a:ext cx="457200" cy="0"/>
          </a:xfrm>
          <a:prstGeom prst="line">
            <a:avLst/>
          </a:prstGeom>
          <a:noFill/>
          <a:ln w="15240">
            <a:solidFill>
              <a:srgbClr val="0D9488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39" name="Shape 37"/>
          <p:cNvSpPr/>
          <p:nvPr/>
        </p:nvSpPr>
        <p:spPr>
          <a:xfrm>
            <a:off x="5760720" y="2532888"/>
            <a:ext cx="457200" cy="0"/>
          </a:xfrm>
          <a:prstGeom prst="line">
            <a:avLst/>
          </a:prstGeom>
          <a:noFill/>
          <a:ln w="15240">
            <a:solidFill>
              <a:srgbClr val="0D9488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40" name="Shape 38"/>
          <p:cNvSpPr/>
          <p:nvPr/>
        </p:nvSpPr>
        <p:spPr>
          <a:xfrm>
            <a:off x="2926080" y="3246120"/>
            <a:ext cx="457200" cy="0"/>
          </a:xfrm>
          <a:prstGeom prst="line">
            <a:avLst/>
          </a:prstGeom>
          <a:noFill/>
          <a:ln w="15240">
            <a:solidFill>
              <a:srgbClr val="0D9488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41" name="Shape 39"/>
          <p:cNvSpPr/>
          <p:nvPr/>
        </p:nvSpPr>
        <p:spPr>
          <a:xfrm>
            <a:off x="5760720" y="3246120"/>
            <a:ext cx="457200" cy="0"/>
          </a:xfrm>
          <a:prstGeom prst="line">
            <a:avLst/>
          </a:prstGeom>
          <a:noFill/>
          <a:ln w="15240">
            <a:solidFill>
              <a:srgbClr val="0D9488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Competitor Overview">
    <p:bg>
      <p:bgPr>
        <a:solidFill>
          <a:srgbClr val="F0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Bar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0A2342"/>
          </a:solidFill>
          <a:ln w="12700">
            <a:solidFill>
              <a:srgbClr val="0A234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alAccent"/>
          <p:cNvSpPr/>
          <p:nvPr/>
        </p:nvSpPr>
        <p:spPr>
          <a:xfrm>
            <a:off x="0" y="685800"/>
            <a:ext cx="9144000" cy="54864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lideTitle"/>
          <p:cNvSpPr/>
          <p:nvPr/>
        </p:nvSpPr>
        <p:spPr>
          <a:xfrm>
            <a:off x="320040" y="0"/>
            <a:ext cx="8503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</a:rPr>
              <a:t>Competitive Landscape -- Key Peers</a:t>
            </a:r>
          </a:p>
        </p:txBody>
      </p:sp>
      <p:sp>
        <p:nvSpPr>
          <p:cNvPr id="5" name="Intro"/>
          <p:cNvSpPr/>
          <p:nvPr/>
        </p:nvSpPr>
        <p:spPr>
          <a:xfrm>
            <a:off x="365760" y="800000"/>
            <a:ext cx="8412480" cy="260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</a:rPr>
              <a:t>AGX competes with large EPC contractors -- but its gas-fired power plant specialization sets it apart from all three peers below.</a:t>
            </a:r>
          </a:p>
        </p:txBody>
      </p:sp>
      <p:sp>
        <p:nvSpPr>
          <p:cNvPr id="6" name="MTZCard"/>
          <p:cNvSpPr/>
          <p:nvPr/>
        </p:nvSpPr>
        <p:spPr>
          <a:xfrm>
            <a:off x="274320" y="1100000"/>
            <a:ext cx="2726640" cy="364000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762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MTZBar"/>
          <p:cNvSpPr/>
          <p:nvPr/>
        </p:nvSpPr>
        <p:spPr>
          <a:xfrm>
            <a:off x="274320" y="1100000"/>
            <a:ext cx="2726640" cy="54864"/>
          </a:xfrm>
          <a:prstGeom prst="rect">
            <a:avLst/>
          </a:prstGeom>
          <a:solidFill>
            <a:srgbClr val="0D9488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8" name="MTZContent"/>
          <p:cNvSpPr/>
          <p:nvPr/>
        </p:nvSpPr>
        <p:spPr>
          <a:xfrm>
            <a:off x="365760" y="1180000"/>
            <a:ext cx="2514600" cy="3510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00" b="1" dirty="0">
                <a:solidFill>
                  <a:srgbClr val="0A2342"/>
                </a:solidFill>
                <a:latin typeface="Calibri" pitchFamily="34" charset="0"/>
              </a:rPr>
              <a:t>MasTec</a:t>
            </a:r>
          </a:p>
          <a:p>
            <a:pPr marL="0" indent="0">
              <a:buNone/>
            </a:pPr>
            <a:r>
              <a:rPr lang="en-US" sz="900" b="1" dirty="0">
                <a:solidFill>
                  <a:srgbClr val="0D9488"/>
                </a:solidFill>
                <a:latin typeface="Calibri" pitchFamily="34" charset="0"/>
              </a:rPr>
              <a:t>NYSE: MTZ  |  $10.5B Market Cap</a:t>
            </a:r>
          </a:p>
          <a:p>
            <a:pPr marL="0" indent="0">
              <a:buNone/>
            </a:pPr>
            <a:endParaRPr lang="en-US" sz="900" dirty="0"/>
          </a:p>
          <a:p>
            <a:pPr marL="0" indent="0">
              <a:buNone/>
            </a:pPr>
            <a:r>
              <a:rPr lang="en-US" sz="900" b="1" dirty="0">
                <a:solidFill>
                  <a:srgbClr val="1E293B"/>
                </a:solidFill>
                <a:latin typeface="Calibri" pitchFamily="34" charset="0"/>
              </a:rPr>
              <a:t>What they do:</a:t>
            </a:r>
          </a:p>
          <a:p>
            <a:pPr marL="0" indent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</a:rPr>
              <a:t>Large EPC contractor across telecom, utilities, oil and gas pipelines, and renewable energy. Much more diversified than AGX.</a:t>
            </a:r>
          </a:p>
          <a:p>
            <a:pPr marL="0" indent="0">
              <a:buNone/>
            </a:pPr>
            <a:endParaRPr lang="en-US" sz="900" dirty="0"/>
          </a:p>
          <a:p>
            <a:pPr marL="0" indent="0">
              <a:buNone/>
            </a:pPr>
            <a:r>
              <a:rPr lang="en-US" sz="900" b="1" dirty="0">
                <a:solidFill>
                  <a:srgbClr val="1E293B"/>
                </a:solidFill>
                <a:latin typeface="Calibri" pitchFamily="34" charset="0"/>
              </a:rPr>
              <a:t>Where they overlap with AGX:</a:t>
            </a:r>
          </a:p>
          <a:p>
            <a:pPr marL="0" indent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</a:rPr>
              <a:t>Power generation and utility construction. Both bid on large energy infrastructure contracts.</a:t>
            </a:r>
          </a:p>
          <a:p>
            <a:pPr marL="0" indent="0">
              <a:buNone/>
            </a:pPr>
            <a:endParaRPr lang="en-US" sz="900" dirty="0"/>
          </a:p>
          <a:p>
            <a:pPr marL="0" indent="0">
              <a:buNone/>
            </a:pPr>
            <a:r>
              <a:rPr lang="en-US" sz="900" b="1" dirty="0">
                <a:solidFill>
                  <a:srgbClr val="1E293B"/>
                </a:solidFill>
                <a:latin typeface="Calibri" pitchFamily="34" charset="0"/>
              </a:rPr>
              <a:t>Key difference:</a:t>
            </a:r>
          </a:p>
          <a:p>
            <a:pPr marL="0" indent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</a:rPr>
              <a:t>MasTec carries 3.2x net debt vs. AGX at zero. No comparable specialization in gas-fired power plants. Trades at 14x EV/EBITDA vs. AGX at 58x.</a:t>
            </a:r>
          </a:p>
        </p:txBody>
      </p:sp>
      <p:sp>
        <p:nvSpPr>
          <p:cNvPr id="9" name="STRLCard"/>
          <p:cNvSpPr/>
          <p:nvPr/>
        </p:nvSpPr>
        <p:spPr>
          <a:xfrm>
            <a:off x="3209040" y="1100000"/>
            <a:ext cx="2726640" cy="364000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762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TRLBar"/>
          <p:cNvSpPr/>
          <p:nvPr/>
        </p:nvSpPr>
        <p:spPr>
          <a:xfrm>
            <a:off x="3209040" y="1100000"/>
            <a:ext cx="2726640" cy="54864"/>
          </a:xfrm>
          <a:prstGeom prst="rect">
            <a:avLst/>
          </a:prstGeom>
          <a:solidFill>
            <a:srgbClr val="0D9488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" name="STRLContent"/>
          <p:cNvSpPr/>
          <p:nvPr/>
        </p:nvSpPr>
        <p:spPr>
          <a:xfrm>
            <a:off x="3300480" y="1180000"/>
            <a:ext cx="2514600" cy="3510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00" b="1" dirty="0">
                <a:solidFill>
                  <a:srgbClr val="0A2342"/>
                </a:solidFill>
                <a:latin typeface="Calibri" pitchFamily="34" charset="0"/>
              </a:rPr>
              <a:t>Sterling Infrastructure</a:t>
            </a:r>
          </a:p>
          <a:p>
            <a:pPr marL="0" indent="0">
              <a:buNone/>
            </a:pPr>
            <a:r>
              <a:rPr lang="en-US" sz="900" b="1" dirty="0">
                <a:solidFill>
                  <a:srgbClr val="0D9488"/>
                </a:solidFill>
                <a:latin typeface="Calibri" pitchFamily="34" charset="0"/>
              </a:rPr>
              <a:t>NYSE: STRL  |  $7.3B Market Cap</a:t>
            </a:r>
          </a:p>
          <a:p>
            <a:pPr marL="0" indent="0">
              <a:buNone/>
            </a:pPr>
            <a:endParaRPr lang="en-US" sz="900" dirty="0"/>
          </a:p>
          <a:p>
            <a:pPr marL="0" indent="0">
              <a:buNone/>
            </a:pPr>
            <a:r>
              <a:rPr lang="en-US" sz="900" b="1" dirty="0">
                <a:solidFill>
                  <a:srgbClr val="1E293B"/>
                </a:solidFill>
                <a:latin typeface="Calibri" pitchFamily="34" charset="0"/>
              </a:rPr>
              <a:t>What they do:</a:t>
            </a:r>
          </a:p>
          <a:p>
            <a:pPr marL="0" indent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</a:rPr>
              <a:t>Civil contractor focused on e-infrastructure (data center site prep), transportation, and residential construction.</a:t>
            </a:r>
          </a:p>
          <a:p>
            <a:pPr marL="0" indent="0">
              <a:buNone/>
            </a:pPr>
            <a:endParaRPr lang="en-US" sz="900" dirty="0"/>
          </a:p>
          <a:p>
            <a:pPr marL="0" indent="0">
              <a:buNone/>
            </a:pPr>
            <a:r>
              <a:rPr lang="en-US" sz="900" b="1" dirty="0">
                <a:solidFill>
                  <a:srgbClr val="1E293B"/>
                </a:solidFill>
                <a:latin typeface="Calibri" pitchFamily="34" charset="0"/>
              </a:rPr>
              <a:t>Where they overlap with AGX:</a:t>
            </a:r>
          </a:p>
          <a:p>
            <a:pPr marL="0" indent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</a:rPr>
              <a:t>Both benefit from the AI infrastructure buildout. STRL preps the land and builds the data center sites that need AGX-built power plants.</a:t>
            </a:r>
          </a:p>
          <a:p>
            <a:pPr marL="0" indent="0">
              <a:buNone/>
            </a:pPr>
            <a:endParaRPr lang="en-US" sz="900" dirty="0"/>
          </a:p>
          <a:p>
            <a:pPr marL="0" indent="0">
              <a:buNone/>
            </a:pPr>
            <a:r>
              <a:rPr lang="en-US" sz="900" b="1" dirty="0">
                <a:solidFill>
                  <a:srgbClr val="1E293B"/>
                </a:solidFill>
                <a:latin typeface="Calibri" pitchFamily="34" charset="0"/>
              </a:rPr>
              <a:t>Key difference:</a:t>
            </a:r>
          </a:p>
          <a:p>
            <a:pPr marL="0" indent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</a:rPr>
              <a:t>They do not build power plants -- they prepare the ground for them. Different end product, different client base. Trades at 20x EV/EBITDA vs. AGX at 58x.</a:t>
            </a:r>
          </a:p>
        </p:txBody>
      </p:sp>
      <p:sp>
        <p:nvSpPr>
          <p:cNvPr id="12" name="EMECard"/>
          <p:cNvSpPr/>
          <p:nvPr/>
        </p:nvSpPr>
        <p:spPr>
          <a:xfrm>
            <a:off x="6143760" y="1100000"/>
            <a:ext cx="2726640" cy="364000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762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EMEBar"/>
          <p:cNvSpPr/>
          <p:nvPr/>
        </p:nvSpPr>
        <p:spPr>
          <a:xfrm>
            <a:off x="6143760" y="1100000"/>
            <a:ext cx="2726640" cy="54864"/>
          </a:xfrm>
          <a:prstGeom prst="rect">
            <a:avLst/>
          </a:prstGeom>
          <a:solidFill>
            <a:srgbClr val="0D9488"/>
          </a:solidFill>
          <a:ln w="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4" name="EMEContent"/>
          <p:cNvSpPr/>
          <p:nvPr/>
        </p:nvSpPr>
        <p:spPr>
          <a:xfrm>
            <a:off x="6235200" y="1180000"/>
            <a:ext cx="2514600" cy="3510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00" b="1" dirty="0">
                <a:solidFill>
                  <a:srgbClr val="0A2342"/>
                </a:solidFill>
                <a:latin typeface="Calibri" pitchFamily="34" charset="0"/>
              </a:rPr>
              <a:t>EMCOR Group</a:t>
            </a:r>
          </a:p>
          <a:p>
            <a:pPr marL="0" indent="0">
              <a:buNone/>
            </a:pPr>
            <a:r>
              <a:rPr lang="en-US" sz="900" b="1" dirty="0">
                <a:solidFill>
                  <a:srgbClr val="0D9488"/>
                </a:solidFill>
                <a:latin typeface="Calibri" pitchFamily="34" charset="0"/>
              </a:rPr>
              <a:t>NYSE: EME  |  $19.5B Market Cap</a:t>
            </a:r>
          </a:p>
          <a:p>
            <a:pPr marL="0" indent="0">
              <a:buNone/>
            </a:pPr>
            <a:endParaRPr lang="en-US" sz="900" dirty="0"/>
          </a:p>
          <a:p>
            <a:pPr marL="0" indent="0">
              <a:buNone/>
            </a:pPr>
            <a:r>
              <a:rPr lang="en-US" sz="900" b="1" dirty="0">
                <a:solidFill>
                  <a:srgbClr val="1E293B"/>
                </a:solidFill>
                <a:latin typeface="Calibri" pitchFamily="34" charset="0"/>
              </a:rPr>
              <a:t>What they do:</a:t>
            </a:r>
          </a:p>
          <a:p>
            <a:pPr marL="0" indent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</a:rPr>
              <a:t>Mechanical and electrical construction and services across commercial, industrial, and government sectors. The largest of the three peers.</a:t>
            </a:r>
          </a:p>
          <a:p>
            <a:pPr marL="0" indent="0">
              <a:buNone/>
            </a:pPr>
            <a:endParaRPr lang="en-US" sz="900" dirty="0"/>
          </a:p>
          <a:p>
            <a:pPr marL="0" indent="0">
              <a:buNone/>
            </a:pPr>
            <a:r>
              <a:rPr lang="en-US" sz="900" b="1" dirty="0">
                <a:solidFill>
                  <a:srgbClr val="1E293B"/>
                </a:solidFill>
                <a:latin typeface="Calibri" pitchFamily="34" charset="0"/>
              </a:rPr>
              <a:t>Where they overlap with AGX:</a:t>
            </a:r>
          </a:p>
          <a:p>
            <a:pPr marL="0" indent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</a:rPr>
              <a:t>Industrial construction and large project execution. Like AGX, EMCOR carries zero debt and holds over $1B in cash.</a:t>
            </a:r>
          </a:p>
          <a:p>
            <a:pPr marL="0" indent="0">
              <a:buNone/>
            </a:pPr>
            <a:endParaRPr lang="en-US" sz="900" dirty="0"/>
          </a:p>
          <a:p>
            <a:pPr marL="0" indent="0">
              <a:buNone/>
            </a:pPr>
            <a:r>
              <a:rPr lang="en-US" sz="900" b="1" dirty="0">
                <a:solidFill>
                  <a:srgbClr val="1E293B"/>
                </a:solidFill>
                <a:latin typeface="Calibri" pitchFamily="34" charset="0"/>
              </a:rPr>
              <a:t>Key difference:</a:t>
            </a:r>
          </a:p>
          <a:p>
            <a:pPr marL="0" indent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</a:rPr>
              <a:t>EMCOR is 2.5x AGX's size and far more diversified. No comparable focus on power plant EPC. Trades at 17x EV/EBITDA vs. AGX at 58x.</a:t>
            </a:r>
          </a:p>
        </p:txBody>
      </p:sp>
      <p:sp>
        <p:nvSpPr>
          <p:cNvPr id="15" name="Footer"/>
          <p:cNvSpPr/>
          <p:nvPr/>
        </p:nvSpPr>
        <p:spPr>
          <a:xfrm>
            <a:off x="0" y="4892040"/>
            <a:ext cx="9144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</a:rPr>
              <a:t>Argan, Inc. (NYSE: AGX)  |  March 2026  |  Joe Marfisi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2880" y="54864"/>
            <a:ext cx="8778240" cy="51206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400" b="1">
                <a:solidFill>
                  <a:srgbClr val="FFFFFF"/>
                </a:solidFill>
              </a:rPr>
              <a:t>AGX vs. S&amp;P 500 – 5-Year Performance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2880" y="4892040"/>
            <a:ext cx="877824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00">
                <a:solidFill>
                  <a:srgbClr val="CCD6E8"/>
                </a:solidFill>
              </a:rPr>
              <a:t>Argan, Inc. (NYSE: AGX)  |  March 2026  |  Joe Marfisi</a:t>
            </a:r>
          </a:p>
        </p:txBody>
      </p:sp>
      <p:sp>
        <p:nvSpPr>
          <p:cNvPr id="4" name="Rectangle 3"/>
          <p:cNvSpPr/>
          <p:nvPr/>
        </p:nvSpPr>
        <p:spPr>
          <a:xfrm>
            <a:off x="137160" y="585216"/>
            <a:ext cx="1645920" cy="457200"/>
          </a:xfrm>
          <a:prstGeom prst="rect">
            <a:avLst/>
          </a:prstGeom>
          <a:solidFill>
            <a:srgbClr val="142A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64592" y="585216"/>
            <a:ext cx="1591056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700" b="0">
                <a:solidFill>
                  <a:srgbClr val="CCD6E8"/>
                </a:solidFill>
              </a:rPr>
              <a:t>AGX 5-Yr Return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4592" y="795528"/>
            <a:ext cx="1591056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1">
                <a:solidFill>
                  <a:srgbClr val="2ECC6E"/>
                </a:solidFill>
              </a:rPr>
              <a:t>+310%+</a:t>
            </a:r>
          </a:p>
        </p:txBody>
      </p:sp>
      <p:sp>
        <p:nvSpPr>
          <p:cNvPr id="7" name="Rectangle 6"/>
          <p:cNvSpPr/>
          <p:nvPr/>
        </p:nvSpPr>
        <p:spPr>
          <a:xfrm>
            <a:off x="1901952" y="585216"/>
            <a:ext cx="1645920" cy="457200"/>
          </a:xfrm>
          <a:prstGeom prst="rect">
            <a:avLst/>
          </a:prstGeom>
          <a:solidFill>
            <a:srgbClr val="142A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1929384" y="585216"/>
            <a:ext cx="1591056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700" b="0">
                <a:solidFill>
                  <a:srgbClr val="CCD6E8"/>
                </a:solidFill>
              </a:rPr>
              <a:t>S&amp;P 500 5-Yr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929384" y="795528"/>
            <a:ext cx="1591056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</a:rPr>
              <a:t>~+65%</a:t>
            </a:r>
          </a:p>
        </p:txBody>
      </p:sp>
      <p:sp>
        <p:nvSpPr>
          <p:cNvPr id="10" name="Rectangle 9"/>
          <p:cNvSpPr/>
          <p:nvPr/>
        </p:nvSpPr>
        <p:spPr>
          <a:xfrm>
            <a:off x="3666744" y="585216"/>
            <a:ext cx="1645920" cy="457200"/>
          </a:xfrm>
          <a:prstGeom prst="rect">
            <a:avLst/>
          </a:prstGeom>
          <a:solidFill>
            <a:srgbClr val="142A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3694176" y="585216"/>
            <a:ext cx="1591056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700" b="0">
                <a:solidFill>
                  <a:srgbClr val="CCD6E8"/>
                </a:solidFill>
              </a:rPr>
              <a:t>Beta (raw)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94176" y="795528"/>
            <a:ext cx="1591056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</a:rPr>
              <a:t>0.46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431536" y="585216"/>
            <a:ext cx="1645920" cy="457200"/>
          </a:xfrm>
          <a:prstGeom prst="rect">
            <a:avLst/>
          </a:prstGeom>
          <a:solidFill>
            <a:srgbClr val="142A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5458968" y="585216"/>
            <a:ext cx="1591056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700" b="0">
                <a:solidFill>
                  <a:srgbClr val="CCD6E8"/>
                </a:solidFill>
              </a:rPr>
              <a:t>52-Wk Low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458968" y="795528"/>
            <a:ext cx="1591056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</a:rPr>
              <a:t>$111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196328" y="585216"/>
            <a:ext cx="1645920" cy="457200"/>
          </a:xfrm>
          <a:prstGeom prst="rect">
            <a:avLst/>
          </a:prstGeom>
          <a:solidFill>
            <a:srgbClr val="142A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7223760" y="585216"/>
            <a:ext cx="1591056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700" b="0">
                <a:solidFill>
                  <a:srgbClr val="CCD6E8"/>
                </a:solidFill>
              </a:rPr>
              <a:t>52-Wk High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223760" y="795528"/>
            <a:ext cx="1591056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</a:rPr>
              <a:t>$579</a:t>
            </a:r>
          </a:p>
        </p:txBody>
      </p:sp>
      <p:pic>
        <p:nvPicPr>
          <p:cNvPr id="19" name="Picture 18" descr="Screenshot_2026-04-06_at_2_13_06_A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60" y="1078992"/>
            <a:ext cx="8869680" cy="374903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2880" y="73152"/>
            <a:ext cx="8778240" cy="51206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600" b="1">
                <a:solidFill>
                  <a:srgbClr val="FFFFFF"/>
                </a:solidFill>
              </a:rPr>
              <a:t>DCF – WACC Assumptions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2880" y="4892040"/>
            <a:ext cx="877824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00">
                <a:solidFill>
                  <a:srgbClr val="CCD6E8"/>
                </a:solidFill>
              </a:rPr>
              <a:t>Argan, Inc. (NYSE: AGX)  |  March 2026  |  Joe Marfisi</a:t>
            </a:r>
          </a:p>
        </p:txBody>
      </p:sp>
      <p:sp>
        <p:nvSpPr>
          <p:cNvPr id="4" name="Rectangle 3"/>
          <p:cNvSpPr/>
          <p:nvPr/>
        </p:nvSpPr>
        <p:spPr>
          <a:xfrm>
            <a:off x="201168" y="640080"/>
            <a:ext cx="4572000" cy="224028"/>
          </a:xfrm>
          <a:prstGeom prst="rect">
            <a:avLst/>
          </a:prstGeom>
          <a:solidFill>
            <a:srgbClr val="0000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274320" y="667512"/>
            <a:ext cx="4425696" cy="1874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1">
                <a:solidFill>
                  <a:srgbClr val="FFFFFF"/>
                </a:solidFill>
              </a:rPr>
              <a:t>WACC</a:t>
            </a:r>
          </a:p>
        </p:txBody>
      </p:sp>
      <p:sp>
        <p:nvSpPr>
          <p:cNvPr id="6" name="Rectangle 5"/>
          <p:cNvSpPr/>
          <p:nvPr/>
        </p:nvSpPr>
        <p:spPr>
          <a:xfrm>
            <a:off x="201168" y="864108"/>
            <a:ext cx="4572000" cy="224028"/>
          </a:xfrm>
          <a:prstGeom prst="rect">
            <a:avLst/>
          </a:prstGeom>
          <a:solidFill>
            <a:srgbClr val="E0E0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274320" y="886968"/>
            <a:ext cx="2907791" cy="1874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50" b="0">
                <a:solidFill>
                  <a:srgbClr val="000000"/>
                </a:solidFill>
              </a:rPr>
              <a:t>Share Price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200400" y="886968"/>
            <a:ext cx="1499615" cy="1874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50" b="0">
                <a:solidFill>
                  <a:srgbClr val="000000"/>
                </a:solidFill>
              </a:rPr>
              <a:t>$566.62</a:t>
            </a:r>
          </a:p>
        </p:txBody>
      </p:sp>
      <p:sp>
        <p:nvSpPr>
          <p:cNvPr id="9" name="Rectangle 8"/>
          <p:cNvSpPr/>
          <p:nvPr/>
        </p:nvSpPr>
        <p:spPr>
          <a:xfrm>
            <a:off x="201168" y="1088136"/>
            <a:ext cx="4572000" cy="22402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74320" y="1110995"/>
            <a:ext cx="2907791" cy="1874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50" b="0">
                <a:solidFill>
                  <a:srgbClr val="000000"/>
                </a:solidFill>
              </a:rPr>
              <a:t>Diluted Shares (mm)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200400" y="1110995"/>
            <a:ext cx="1499615" cy="1874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50" b="0">
                <a:solidFill>
                  <a:srgbClr val="000000"/>
                </a:solidFill>
              </a:rPr>
              <a:t>13.95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01168" y="1312164"/>
            <a:ext cx="4572000" cy="224028"/>
          </a:xfrm>
          <a:prstGeom prst="rect">
            <a:avLst/>
          </a:prstGeom>
          <a:solidFill>
            <a:srgbClr val="E0E0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274320" y="1335024"/>
            <a:ext cx="2907791" cy="1874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50" b="0">
                <a:solidFill>
                  <a:srgbClr val="000000"/>
                </a:solidFill>
              </a:rPr>
              <a:t>Cost of Debt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200400" y="1335024"/>
            <a:ext cx="1499615" cy="1874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50" b="0">
                <a:solidFill>
                  <a:srgbClr val="000000"/>
                </a:solidFill>
              </a:rPr>
              <a:t>0.00%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01168" y="1536192"/>
            <a:ext cx="4572000" cy="22402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274320" y="1559052"/>
            <a:ext cx="2907791" cy="1874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50" b="0">
                <a:solidFill>
                  <a:srgbClr val="000000"/>
                </a:solidFill>
              </a:rPr>
              <a:t>Tax Rate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200400" y="1559052"/>
            <a:ext cx="1499615" cy="1874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50" b="0">
                <a:solidFill>
                  <a:srgbClr val="000000"/>
                </a:solidFill>
              </a:rPr>
              <a:t>21.0%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01168" y="1760220"/>
            <a:ext cx="4572000" cy="224028"/>
          </a:xfrm>
          <a:prstGeom prst="rect">
            <a:avLst/>
          </a:prstGeom>
          <a:solidFill>
            <a:srgbClr val="E0E0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274320" y="1783080"/>
            <a:ext cx="2907791" cy="1874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50" b="0">
                <a:solidFill>
                  <a:srgbClr val="000000"/>
                </a:solidFill>
              </a:rPr>
              <a:t>After-tax Cost of Debt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200400" y="1783080"/>
            <a:ext cx="1499615" cy="1874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50" b="0">
                <a:solidFill>
                  <a:srgbClr val="000000"/>
                </a:solidFill>
              </a:rPr>
              <a:t>0.00%</a:t>
            </a:r>
          </a:p>
        </p:txBody>
      </p:sp>
      <p:sp>
        <p:nvSpPr>
          <p:cNvPr id="21" name="Rectangle 20"/>
          <p:cNvSpPr/>
          <p:nvPr/>
        </p:nvSpPr>
        <p:spPr>
          <a:xfrm>
            <a:off x="201168" y="1984248"/>
            <a:ext cx="4572000" cy="22402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274320" y="2007108"/>
            <a:ext cx="2907791" cy="1874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50" b="0">
                <a:solidFill>
                  <a:srgbClr val="000000"/>
                </a:solidFill>
              </a:rPr>
              <a:t>Cost of Equity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200400" y="2007108"/>
            <a:ext cx="1499615" cy="1874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50" b="0">
                <a:solidFill>
                  <a:srgbClr val="000000"/>
                </a:solidFill>
              </a:rPr>
              <a:t>7.56%</a:t>
            </a:r>
          </a:p>
        </p:txBody>
      </p:sp>
      <p:sp>
        <p:nvSpPr>
          <p:cNvPr id="24" name="Rectangle 23"/>
          <p:cNvSpPr/>
          <p:nvPr/>
        </p:nvSpPr>
        <p:spPr>
          <a:xfrm>
            <a:off x="201168" y="2208276"/>
            <a:ext cx="4572000" cy="224028"/>
          </a:xfrm>
          <a:prstGeom prst="rect">
            <a:avLst/>
          </a:prstGeom>
          <a:solidFill>
            <a:srgbClr val="E0E0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274320" y="2231136"/>
            <a:ext cx="2907791" cy="1874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50" b="0">
                <a:solidFill>
                  <a:srgbClr val="000000"/>
                </a:solidFill>
              </a:rPr>
              <a:t>Risk-free Rate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200400" y="2231136"/>
            <a:ext cx="1499615" cy="1874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50" b="0">
                <a:solidFill>
                  <a:srgbClr val="000000"/>
                </a:solidFill>
              </a:rPr>
              <a:t>4.10%</a:t>
            </a:r>
          </a:p>
        </p:txBody>
      </p:sp>
      <p:sp>
        <p:nvSpPr>
          <p:cNvPr id="27" name="Rectangle 26"/>
          <p:cNvSpPr/>
          <p:nvPr/>
        </p:nvSpPr>
        <p:spPr>
          <a:xfrm>
            <a:off x="201168" y="2432304"/>
            <a:ext cx="4572000" cy="22402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274320" y="2455164"/>
            <a:ext cx="2907791" cy="1874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50" b="0">
                <a:solidFill>
                  <a:srgbClr val="000000"/>
                </a:solidFill>
              </a:rPr>
              <a:t>Market Risk Premium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200400" y="2455164"/>
            <a:ext cx="1499615" cy="1874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50" b="0">
                <a:solidFill>
                  <a:srgbClr val="000000"/>
                </a:solidFill>
              </a:rPr>
              <a:t>5.40%</a:t>
            </a:r>
          </a:p>
        </p:txBody>
      </p:sp>
      <p:sp>
        <p:nvSpPr>
          <p:cNvPr id="30" name="Rectangle 29"/>
          <p:cNvSpPr/>
          <p:nvPr/>
        </p:nvSpPr>
        <p:spPr>
          <a:xfrm>
            <a:off x="201168" y="2656332"/>
            <a:ext cx="4572000" cy="224028"/>
          </a:xfrm>
          <a:prstGeom prst="rect">
            <a:avLst/>
          </a:prstGeom>
          <a:solidFill>
            <a:srgbClr val="E0E0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274320" y="2679192"/>
            <a:ext cx="2907791" cy="1874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50" b="0">
                <a:solidFill>
                  <a:srgbClr val="000000"/>
                </a:solidFill>
              </a:rPr>
              <a:t>Beta (raw)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200400" y="2679192"/>
            <a:ext cx="1499615" cy="1874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50" b="0">
                <a:solidFill>
                  <a:srgbClr val="000000"/>
                </a:solidFill>
              </a:rPr>
              <a:t>0.46</a:t>
            </a:r>
          </a:p>
        </p:txBody>
      </p:sp>
      <p:sp>
        <p:nvSpPr>
          <p:cNvPr id="33" name="Rectangle 32"/>
          <p:cNvSpPr/>
          <p:nvPr/>
        </p:nvSpPr>
        <p:spPr>
          <a:xfrm>
            <a:off x="201168" y="2880360"/>
            <a:ext cx="4572000" cy="22402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TextBox 33"/>
          <p:cNvSpPr txBox="1"/>
          <p:nvPr/>
        </p:nvSpPr>
        <p:spPr>
          <a:xfrm>
            <a:off x="274320" y="2903220"/>
            <a:ext cx="2907791" cy="1874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50" b="0">
                <a:solidFill>
                  <a:srgbClr val="000000"/>
                </a:solidFill>
              </a:rPr>
              <a:t>Adjusted Beta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200400" y="2903220"/>
            <a:ext cx="1499615" cy="1874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50" b="0">
                <a:solidFill>
                  <a:srgbClr val="000000"/>
                </a:solidFill>
              </a:rPr>
              <a:t>0.64</a:t>
            </a:r>
          </a:p>
        </p:txBody>
      </p:sp>
      <p:sp>
        <p:nvSpPr>
          <p:cNvPr id="36" name="Rectangle 35"/>
          <p:cNvSpPr/>
          <p:nvPr/>
        </p:nvSpPr>
        <p:spPr>
          <a:xfrm>
            <a:off x="201168" y="3104388"/>
            <a:ext cx="4572000" cy="82296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Rectangle 36"/>
          <p:cNvSpPr/>
          <p:nvPr/>
        </p:nvSpPr>
        <p:spPr>
          <a:xfrm>
            <a:off x="201168" y="3186684"/>
            <a:ext cx="4572000" cy="22402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TextBox 37"/>
          <p:cNvSpPr txBox="1"/>
          <p:nvPr/>
        </p:nvSpPr>
        <p:spPr>
          <a:xfrm>
            <a:off x="274320" y="3209544"/>
            <a:ext cx="2907791" cy="1874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50" b="0">
                <a:solidFill>
                  <a:srgbClr val="000000"/>
                </a:solidFill>
              </a:rPr>
              <a:t>Total Debt ($mm)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3200400" y="3209544"/>
            <a:ext cx="1499615" cy="1874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50" b="0">
                <a:solidFill>
                  <a:srgbClr val="000000"/>
                </a:solidFill>
              </a:rPr>
              <a:t>$0</a:t>
            </a:r>
          </a:p>
        </p:txBody>
      </p:sp>
      <p:sp>
        <p:nvSpPr>
          <p:cNvPr id="40" name="Rectangle 39"/>
          <p:cNvSpPr/>
          <p:nvPr/>
        </p:nvSpPr>
        <p:spPr>
          <a:xfrm>
            <a:off x="201168" y="3410712"/>
            <a:ext cx="4572000" cy="224028"/>
          </a:xfrm>
          <a:prstGeom prst="rect">
            <a:avLst/>
          </a:prstGeom>
          <a:solidFill>
            <a:srgbClr val="E0E0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TextBox 40"/>
          <p:cNvSpPr txBox="1"/>
          <p:nvPr/>
        </p:nvSpPr>
        <p:spPr>
          <a:xfrm>
            <a:off x="274320" y="3433572"/>
            <a:ext cx="2907791" cy="1874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50" b="0">
                <a:solidFill>
                  <a:srgbClr val="000000"/>
                </a:solidFill>
              </a:rPr>
              <a:t>Total Equity ($mm)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3200400" y="3433572"/>
            <a:ext cx="1499615" cy="1874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50" b="0">
                <a:solidFill>
                  <a:srgbClr val="000000"/>
                </a:solidFill>
              </a:rPr>
              <a:t>$7,904</a:t>
            </a:r>
          </a:p>
        </p:txBody>
      </p:sp>
      <p:sp>
        <p:nvSpPr>
          <p:cNvPr id="43" name="Rectangle 42"/>
          <p:cNvSpPr/>
          <p:nvPr/>
        </p:nvSpPr>
        <p:spPr>
          <a:xfrm>
            <a:off x="201168" y="3634740"/>
            <a:ext cx="4572000" cy="22402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4" name="TextBox 43"/>
          <p:cNvSpPr txBox="1"/>
          <p:nvPr/>
        </p:nvSpPr>
        <p:spPr>
          <a:xfrm>
            <a:off x="274320" y="3657600"/>
            <a:ext cx="2907791" cy="1874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50" b="1">
                <a:solidFill>
                  <a:srgbClr val="000000"/>
                </a:solidFill>
              </a:rPr>
              <a:t>Total Capital ($mm)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3200400" y="3657600"/>
            <a:ext cx="1499615" cy="1874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50" b="1">
                <a:solidFill>
                  <a:srgbClr val="000000"/>
                </a:solidFill>
              </a:rPr>
              <a:t>$7,904</a:t>
            </a:r>
          </a:p>
        </p:txBody>
      </p:sp>
      <p:sp>
        <p:nvSpPr>
          <p:cNvPr id="46" name="Rectangle 45"/>
          <p:cNvSpPr/>
          <p:nvPr/>
        </p:nvSpPr>
        <p:spPr>
          <a:xfrm>
            <a:off x="201168" y="3858768"/>
            <a:ext cx="4572000" cy="82296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7" name="Rectangle 46"/>
          <p:cNvSpPr/>
          <p:nvPr/>
        </p:nvSpPr>
        <p:spPr>
          <a:xfrm>
            <a:off x="201168" y="3941064"/>
            <a:ext cx="4572000" cy="22402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8" name="TextBox 47"/>
          <p:cNvSpPr txBox="1"/>
          <p:nvPr/>
        </p:nvSpPr>
        <p:spPr>
          <a:xfrm>
            <a:off x="274320" y="3963924"/>
            <a:ext cx="2907791" cy="1874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50" b="0">
                <a:solidFill>
                  <a:srgbClr val="000000"/>
                </a:solidFill>
              </a:rPr>
              <a:t>Debt Weighting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3200400" y="3963924"/>
            <a:ext cx="1499615" cy="1874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50" b="0">
                <a:solidFill>
                  <a:srgbClr val="000000"/>
                </a:solidFill>
              </a:rPr>
              <a:t>0.00%</a:t>
            </a:r>
          </a:p>
        </p:txBody>
      </p:sp>
      <p:sp>
        <p:nvSpPr>
          <p:cNvPr id="50" name="Rectangle 49"/>
          <p:cNvSpPr/>
          <p:nvPr/>
        </p:nvSpPr>
        <p:spPr>
          <a:xfrm>
            <a:off x="201168" y="4165092"/>
            <a:ext cx="4572000" cy="224028"/>
          </a:xfrm>
          <a:prstGeom prst="rect">
            <a:avLst/>
          </a:prstGeom>
          <a:solidFill>
            <a:srgbClr val="E0E0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1" name="TextBox 50"/>
          <p:cNvSpPr txBox="1"/>
          <p:nvPr/>
        </p:nvSpPr>
        <p:spPr>
          <a:xfrm>
            <a:off x="274320" y="4187952"/>
            <a:ext cx="2907791" cy="1874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50" b="0">
                <a:solidFill>
                  <a:srgbClr val="000000"/>
                </a:solidFill>
              </a:rPr>
              <a:t>Equity Weighting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3200400" y="4187952"/>
            <a:ext cx="1499615" cy="1874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50" b="0">
                <a:solidFill>
                  <a:srgbClr val="000000"/>
                </a:solidFill>
              </a:rPr>
              <a:t>100.00%</a:t>
            </a:r>
          </a:p>
        </p:txBody>
      </p:sp>
      <p:sp>
        <p:nvSpPr>
          <p:cNvPr id="53" name="Rectangle 52"/>
          <p:cNvSpPr/>
          <p:nvPr/>
        </p:nvSpPr>
        <p:spPr>
          <a:xfrm>
            <a:off x="201168" y="4389120"/>
            <a:ext cx="4572000" cy="82296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4" name="Rectangle 53"/>
          <p:cNvSpPr/>
          <p:nvPr/>
        </p:nvSpPr>
        <p:spPr>
          <a:xfrm>
            <a:off x="201168" y="4471416"/>
            <a:ext cx="4572000" cy="224028"/>
          </a:xfrm>
          <a:prstGeom prst="rect">
            <a:avLst/>
          </a:prstGeom>
          <a:solidFill>
            <a:srgbClr val="E0E0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5" name="TextBox 54"/>
          <p:cNvSpPr txBox="1"/>
          <p:nvPr/>
        </p:nvSpPr>
        <p:spPr>
          <a:xfrm>
            <a:off x="274320" y="4494276"/>
            <a:ext cx="2907791" cy="1874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50" b="1">
                <a:solidFill>
                  <a:srgbClr val="000000"/>
                </a:solidFill>
              </a:rPr>
              <a:t>WACC =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3200400" y="4494276"/>
            <a:ext cx="1499615" cy="1874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50" b="1">
                <a:solidFill>
                  <a:srgbClr val="000000"/>
                </a:solidFill>
              </a:rPr>
              <a:t>7.56%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4983480" y="777240"/>
            <a:ext cx="3977639" cy="22980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</a:pPr>
            <a:r>
              <a:rPr sz="1100" dirty="0">
                <a:solidFill>
                  <a:srgbClr val="FFFFFF"/>
                </a:solidFill>
              </a:rPr>
              <a:t>•  Industry-standard WACC for EPC/infrastructure: 7–9%</a:t>
            </a:r>
          </a:p>
          <a:p>
            <a:pPr>
              <a:spcBef>
                <a:spcPts val="800"/>
              </a:spcBef>
            </a:pPr>
            <a:r>
              <a:rPr sz="1100" dirty="0">
                <a:solidFill>
                  <a:srgbClr val="FFFFFF"/>
                </a:solidFill>
              </a:rPr>
              <a:t>•  AGX carries zero long-term debt — WACC equals cost of equity entirely</a:t>
            </a:r>
          </a:p>
          <a:p>
            <a:pPr>
              <a:spcBef>
                <a:spcPts val="800"/>
              </a:spcBef>
            </a:pPr>
            <a:r>
              <a:rPr sz="1100" dirty="0">
                <a:solidFill>
                  <a:srgbClr val="FFFFFF"/>
                </a:solidFill>
              </a:rPr>
              <a:t xml:space="preserve">•  Raw beta of 0.46 reflects AGX's low market sensitivity; adjusted to 0.64 </a:t>
            </a:r>
          </a:p>
          <a:p>
            <a:pPr>
              <a:spcBef>
                <a:spcPts val="800"/>
              </a:spcBef>
            </a:pPr>
            <a:r>
              <a:rPr sz="1100" dirty="0">
                <a:solidFill>
                  <a:srgbClr val="FFFFFF"/>
                </a:solidFill>
              </a:rPr>
              <a:t>•  Low beta is justified: $2.9B committed backlog decouples revenue from broad market cycles</a:t>
            </a:r>
          </a:p>
          <a:p>
            <a:pPr>
              <a:spcBef>
                <a:spcPts val="800"/>
              </a:spcBef>
            </a:pPr>
            <a:r>
              <a:rPr sz="1100" dirty="0">
                <a:solidFill>
                  <a:srgbClr val="FFFFFF"/>
                </a:solidFill>
              </a:rPr>
              <a:t>•  4.1% risk-free rate from current 10-year U.S. Treasury yield</a:t>
            </a:r>
          </a:p>
          <a:p>
            <a:pPr>
              <a:spcBef>
                <a:spcPts val="800"/>
              </a:spcBef>
            </a:pPr>
            <a:r>
              <a:rPr sz="1100" dirty="0">
                <a:solidFill>
                  <a:srgbClr val="FFFFFF"/>
                </a:solidFill>
              </a:rPr>
              <a:t>•  5.4% equity risk premium consistent with long-run market consensus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</TotalTime>
  <Words>5559</Words>
  <Application>Microsoft Macintosh PowerPoint</Application>
  <PresentationFormat>On-screen Show (16:9)</PresentationFormat>
  <Paragraphs>721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Argan Inc. AGX – Buy</dc:title>
  <dc:subject>PptxGenJS Presentation</dc:subject>
  <dc:creator>Joe Marfisi</dc:creator>
  <cp:lastModifiedBy>Joe Marfisi</cp:lastModifiedBy>
  <cp:revision>7</cp:revision>
  <dcterms:created xsi:type="dcterms:W3CDTF">2026-03-30T16:42:18Z</dcterms:created>
  <dcterms:modified xsi:type="dcterms:W3CDTF">2026-04-06T15:07:25Z</dcterms:modified>
</cp:coreProperties>
</file>