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charts/chart1.xml" ContentType="application/vnd.openxmlformats-officedocument.drawingml.chart+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Default Extension="emf" ContentType="image/x-emf"/>
</Types>
</file>

<file path=_rels/.rels><?xml version="1.0" encoding="UTF-8"?><Relationships xmlns="http://schemas.openxmlformats.org/package/2006/relationships"><Relationship Id="rId1" Type="http://schemas.openxmlformats.org/officeDocument/2006/relationships/extended-properties" Target="docProps/app.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charts/_rels/chart1.xml.rels><?xml version="1.0" encoding="UTF-8"?><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doughnutChart>
        <c:varyColors val="1"/>
        <c:ser>
          <c:idx val="0"/>
          <c:order val="0"/>
          <c:tx>
            <c:strRef>
              <c:f>Sheet1!$B$1</c:f>
              <c:strCache>
                <c:ptCount val="1"/>
                <c:pt idx="0">
                  <c:v>Revenue Split</c:v>
                </c:pt>
              </c:strCache>
            </c:strRef>
          </c:tx>
          <c:spPr>
            <a:solidFill>
              <a:schemeClr val="accent1"/>
            </a:solidFill>
            <a:ln w="9525" cap="flat">
              <a:solidFill>
                <a:srgbClr val="F9F9F9"/>
              </a:solidFill>
              <a:prstDash val="solid"/>
              <a:round/>
            </a:ln>
            <a:effectLst/>
          </c:spPr>
          <c:dPt>
            <c:idx val="0"/>
            <c:bubble3D val="0"/>
            <c:spPr>
              <a:solidFill>
                <a:srgbClr val="113D63"/>
              </a:solidFill>
              <a:ln w="25400" cap="flat">
                <a:solidFill>
                  <a:srgbClr val="FFFFFF"/>
                </a:solidFill>
                <a:prstDash val="solid"/>
                <a:round/>
              </a:ln>
              <a:effectLst/>
            </c:spPr>
          </c:dPt>
          <c:dPt>
            <c:idx val="1"/>
            <c:bubble3D val="0"/>
            <c:spPr>
              <a:solidFill>
                <a:srgbClr val="0D9488"/>
              </a:solidFill>
              <a:ln w="25400" cap="flat">
                <a:solidFill>
                  <a:srgbClr val="FFFFFF"/>
                </a:solidFill>
                <a:prstDash val="solid"/>
                <a:round/>
              </a:ln>
              <a:effectLst/>
            </c:spPr>
          </c:dPt>
          <c:dPt>
            <c:idx val="2"/>
            <c:bubble3D val="0"/>
            <c:spPr>
              <a:solidFill>
                <a:srgbClr val="F59E0B"/>
              </a:solidFill>
              <a:ln w="25400" cap="flat">
                <a:solidFill>
                  <a:srgbClr val="FFFFFF"/>
                </a:solidFill>
                <a:prstDash val="solid"/>
                <a:round/>
              </a:ln>
              <a:effectLst/>
            </c:spPr>
          </c:dPt>
          <c:dLbls>
            <c:dLbl>
              <c:idx val="0"/>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1"/>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dLbl>
              <c:idx val="2"/>
              <c:numFmt formatCode="General" sourceLinked="0"/>
              <c:spPr/>
              <c:txPr>
                <a:bodyPr/>
                <a:lstStyle/>
                <a:p>
                  <a:pPr>
                    <a:defRPr sz="1200" b="0" i="0" u="none" strike="noStrike">
                      <a:solidFill>
                        <a:srgbClr val="000000"/>
                      </a:solidFill>
                      <a:latin typeface="Arial"/>
                    </a:defRPr>
                  </a:pPr>
                </a:p>
              </c:txPr>
              <c:showLegendKey val="0"/>
              <c:showVal val="0"/>
              <c:showCatName val="0"/>
              <c:showSerName val="0"/>
              <c:showPercent val="0"/>
              <c:showBubbleSize val="0"/>
            </c:dLbl>
            <c:numFmt formatCode="General" sourceLinked="0"/>
            <c:txPr>
              <a:bodyPr/>
              <a:lstStyle/>
              <a:p>
                <a:pPr>
                  <a:defRPr sz="1800" b="0" i="0" u="none" strike="noStrike">
                    <a:solidFill>
                      <a:srgbClr val="000000"/>
                    </a:solidFill>
                    <a:latin typeface="Arial"/>
                  </a:defRPr>
                </a:pPr>
              </a:p>
            </c:txPr>
            <c:showLegendKey val="0"/>
            <c:showVal val="0"/>
            <c:showCatName val="1"/>
            <c:showSerName val="0"/>
            <c:showPercent val="1"/>
            <c:showBubbleSize val="0"/>
            <c:showLeaderLines val="0"/>
          </c:dLbls>
          <c:cat>
            <c:strRef>
              <c:f>Sheet1!$A$2:$A$4</c:f>
              <c:strCache>
                <c:ptCount val="3"/>
                <c:pt idx="0">
                  <c:v>Collins Aerospace</c:v>
                </c:pt>
                <c:pt idx="1">
                  <c:v>Pratt &amp; Whitney</c:v>
                </c:pt>
                <c:pt idx="2">
                  <c:v>Raytheon</c:v>
                </c:pt>
              </c:strCache>
            </c:strRef>
          </c:cat>
          <c:val>
            <c:numRef>
              <c:f>Sheet1!$B$2:$B$4</c:f>
              <c:numCache>
                <c:ptCount val="3"/>
                <c:pt idx="0">
                  <c:v>34</c:v>
                </c:pt>
                <c:pt idx="1">
                  <c:v>33.8</c:v>
                </c:pt>
                <c:pt idx="2">
                  <c:v>32.2</c:v>
                </c:pt>
              </c:numCache>
            </c:numRef>
          </c:val>
        </c:ser>
        <c:firstSliceAng val="0"/>
        <c:holeSize val="62"/>
      </c:doughnutChart>
      <c:spPr>
        <a:noFill/>
        <a:ln>
          <a:noFill/>
        </a:ln>
        <a:effectLst/>
      </c:spPr>
    </c:plotArea>
    <c:plotVisOnly val="1"/>
    <c:dispBlanksAs val="span"/>
  </c:chart>
  <c:spPr>
    <a:solidFill>
      <a:srgbClr val="FFFFFF"/>
    </a:solidFill>
    <a:ln>
      <a:noFill/>
    </a:ln>
    <a:effectLst/>
  </c:spPr>
  <c:externalData r:id="rId1">
    <c:autoUpdate val="0"/>
  </c:externalData>
</c:chartSpace>
</file>

<file path=ppt/notesMasters/_rels/notesMaster1.xml.rels><?xml version="1.0" encoding="UTF-8"?><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I mentioned previously mentioned, RTX relies on contracts and backlogs. Because of this RTX&amp;#x2019;s future revenue is pretty much set in stone. Roughly 85% of Raytheon&amp;#x2019;s 2026 sales were booked early this year. For my revenue growth assumption I did the geometric mean of the past the past five years. And then I also double checked and made sure that my assumptions were close to the predicted sales reported by RTX. Note that the revenue growth jumps from 3.55% to 9.92% this was due to a contaminated metal crisis with the manufacture of GTF engines which is a part of the Pratt &amp;amp; Whitney sector. This caused hundreds of commercial aircrafts to be grounded, and as I previously touched on, RTX makes their revenue through maintenance, so when the aircrafts aren&amp;#x2019;t being used then its going to affect the aftermarket revenue. 2.8 Billion in cumulative charges This was a one time event and actually caused RTX to increase their inspection. Thought it was better to include it than to speculate – makes DCF target price more conservative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my EBIT you can see that for my first forecasted year there&amp;#x2019;s a dip and then after that a steady incline, this is because I took the geometric mean of the past five years. This included the Powder crisis so this is going to make my sensitivity analysis more conservative.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Must remember RTX&amp;#x2019;s backlog anchor in on the 7.79%. Then we just focus on the EBIT margin. Our base case was 9.31% but this was conservative when considering the manufacturing crisis.  The headwinds will resolve in the next 12 months. The powder metal compensation payments end by late 2026. That will be $700 million in charges paid out that will stop paying out to airlines. That money goes straight to profit – no new revenue or customers needed. Pratt&amp;#x2019;s GTF aftermarket just began so every year those 15,000 engines will need to be serviced.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difficult to compare RTX with other companies given its diversified portfolio. Got some Global competitors, international aerospace commercial and defense companies. Didn&amp;#x2019;t include  Lockeed  and Northrop because they were are pure defense contract companies. PE/PEG relationship catches the eye but as I said the powder metal charges are eating into the earnings The Merger Effect When RTX merged UTC and Raytheon in 2020 it was an all-stock deal worth roughly $121 billion. That transaction created an enormous amount of goodwill and intangible assets on the balance sheet — essentially the premium paid above the book value of Raytheon's hard assets. Goodwill alone on RTX's balance sheet is approximately $50+ billion. Goodwill inflates book value. A higher book value denominator means a lower P/B ratio even at the same stock price. RTX's book value is artificially large because of the merger accounting, which makes P/B look deceptively low.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Aerospace and defense is capital intensive — EV/EBITDA is the cleaner multiple because it strips out depreciation, amortization, and merger accounting noise that distorts every other metric for RTX  DCF is weighted more heavily at 60% because RTX's $268 billion backlog removes the biggest source of DCF uncertainty — revenue is essentially already known for the next three years, making the model unusually reliable  No peer multiple can fully capture what RTX is — the only major company in the world that benefits from two completely opposite economic environments simultaneously  Commercial aviation is in full post-COVID recovery while the world is simultaneously in the biggest rearmament wave since the Cold War — both cycles firing at once is historically rare and no comparable company is positioned to capture both  Important to hold a defense company, even if Iran and US deescalate, RTX is still diversified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Company RTX Corporation — the largest aerospace and defense company in the world with $88.6 billion in revenue Born from the 2020 merger of United Technologies Corporation and Raytheon Company — two giants combining into one UTC brought Pratt &amp;amp; Whitney and Collins Aerospace — the commercial aviation powerhouses Raytheon brought the defense muscle — missiles, radar, and electronic warfare The result is something no competitor can replicate — equal parts commercial aviation and defense in one company Raytheon The pure defense engine of RTX Makes the weapons the world is buying right now — Patriot missile systems, Tomahawk cruise missiles, NASAMS, advanced radar Deployed actively in Ukraine, the Middle East, and across NATO Europe Book to bill ratio of 2.27 — for every dollar shipped, $2.27 in new orders came in Essentially sold out for years Pratt &amp;amp; Whitney Powers the world's most popular commercial jet — the Airbus A320neo Exclusive engine supplier for every F-35 ever built — no alternatives exist 15,000+ engines in service globally creating decades of locked in aftermarket revenue Real business model — sell the engine once, collect high margin service revenue for 30 years Collins Aerospace The quiet backbone of global aviation Avionics, landing gear, power systems, cabin interiors — if it's inside an aircraft Collins probably made it Embedded in virtually every commercial and military platform flying today Nearly impossible to displace without redesigning the entire aircraft around it Timeline: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Defense and commercial aviation contracts aren't one-time sales — they're multi-year relationships that generate revenue long after the initial deal is signed Defense contracts typically run 3 to 7 years — on February 3rd RTX signed a deal with the Pentagon to boost missile production for up to  7 years . In 2025 they secured a Patriot missile defense contract spanning  20 years RTX and its competitors deliberately bid at razor thin margins just to win the contract — the real profit comes from the years of service, parts, and upgrades that follow. The bid is the door. The aftermarket is the business This model applies equally to commercial aviation — the FAA requires airlines to maintain their engines on a strict schedule, and performing that maintenance requires certifications that only a handful of companies in the world hold RTX doesn't just sell airlines an engine — they sell them the only FAA certified blade that fits it. No certification, no alternative, no negotiation on price 15,000+ Pratt &amp;amp; Whitney engines in service globally  — each one a locked-in revenue stream feeding parts, maintenance, and overhaul revenue back to RTX for decades The initial contract is how RTX gets in the door. The next 30 years is how RTX gets paid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Iran / Middle East The Middle East is in the early stages of its rearmament cycle — the biggest procurement surge is still ahead RTX doesn't supply Iran — it supplies everyone watching Iran nervously from next door The Israel-Palestine conflict involved conventional weapons. A direct confrontation with Iran is a completely different threat level — both sides bring sophisticated missile systems, air defense, and electronic warfare into play That escalation in sophistication is exactly what drives allied countries to upgrade their own defense capabilities — and RTX is who they call Trump / Global Outlook Trump publicly pressured defense companies by name last month — RTX was specifically called out for paying dividends and issuing stock buybacks instead of reinvesting in manufacturing capacity CEO Chris Calio pushed back — RTX has paid shareholders quarterly for decades and views that commitment as non-negotiable The silver lining is buried in the criticism — Trump isn't upset because demand is weak. He's upset because demand is so overwhelming that every dollar going to shareholders is a dollar not building more missiles We are caught directly in this argument — our fund collects the dividends. We benefit from the buybacks through fewer shares outstanding. Institutions like BlackRock and Vanguard benefit most but so do we The more important story is the neighboring countries — Europe is actively trying to make their defense systems more independent Germany increased defense spending 28% made a 3 billion deal with Raytheon for SM6 and Sm-2 missiles, Poland 31%, and RTX just signed a $1.7 billion Patriot contract with Spain last week RTX won't make its biggest sales to the countries at war — it will make them to every country watching that war and deciding they aren't prepared enough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past year its closed the gap with the S&amp;amp;P. Important to note this industry is very reactive to deals – deals are binary you get them or you don&amp;#x2019;t.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Rising inventories plus rising capex plus rising payables all tell the same story — RTX is in active production ramp mode. The balance sheet is absorbing significant working capital to fund that ramp. Rising inventory reflects RTX&amp;#x2019;s production map you need to buy the materials and build components before shipping off the Patriot  missles A 3.5% long term growth rate reflects the blended structural growth of both end markets rather than anchoring purely to U.S. GDP which would understate RTX's international exposure and the permanent upward reset in defense budgets we're currently witnessing globally.&amp;#x201D; The 3.8% capex forecast is geomean of historical data. I decided to use empirical data instead of speculative assumptions when in doubt I default to what the company has actually demonstrated rather than what I think should happen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Relationships xmlns="http://schemas.openxmlformats.org/package/2006/relationships"><Relationship Id="rId1" Type="http://schemas.openxmlformats.org/officeDocument/2006/relationships/image" Target="../media/sensitivity.emf"/><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slideLayout" Target="../slideLayouts/slideLayout1.xml"/><Relationship Id="rId5" Type="http://schemas.openxmlformats.org/officeDocument/2006/relationships/notesSlide" Target="../notesSlides/notesSlide5.xml"/></Relationships>
</file>

<file path=ppt/slides/_rels/slide6.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548640"/>
            <a:ext cx="8229600" cy="685800"/>
          </a:xfrm>
          <a:prstGeom prst="rect">
            <a:avLst/>
          </a:prstGeom>
          <a:noFill/>
          <a:ln/>
        </p:spPr>
        <p:txBody>
          <a:bodyPr wrap="square" rtlCol="0" anchor="ctr"/>
          <a:lstStyle/>
          <a:p>
            <a:pPr indent="0" marL="0">
              <a:buNone/>
            </a:pPr>
            <a:r>
              <a:rPr lang="en-US" sz="4400" b="1" spc="100" kern="0" dirty="0">
                <a:solidFill>
                  <a:srgbClr val="113D63"/>
                </a:solidFill>
                <a:latin typeface="Calibri" pitchFamily="34" charset="0"/>
                <a:ea typeface="Calibri" pitchFamily="34" charset="-122"/>
                <a:cs typeface="Calibri" pitchFamily="34" charset="-120"/>
              </a:rPr>
              <a:t>RTX CORPORATION</a:t>
            </a:r>
            <a:endParaRPr lang="en-US" sz="4400" dirty="0"/>
          </a:p>
        </p:txBody>
      </p:sp>
      <p:sp>
        <p:nvSpPr>
          <p:cNvPr id="3" name="Text 1"/>
          <p:cNvSpPr/>
          <p:nvPr/>
        </p:nvSpPr>
        <p:spPr>
          <a:xfrm>
            <a:off x="777240" y="1188720"/>
            <a:ext cx="3657600" cy="411480"/>
          </a:xfrm>
          <a:prstGeom prst="rect">
            <a:avLst/>
          </a:prstGeom>
          <a:noFill/>
          <a:ln/>
        </p:spPr>
        <p:txBody>
          <a:bodyPr wrap="square" rtlCol="0" anchor="ctr"/>
          <a:lstStyle/>
          <a:p>
            <a:pPr indent="0" marL="0">
              <a:buNone/>
            </a:pPr>
            <a:r>
              <a:rPr lang="en-US" sz="2000" dirty="0">
                <a:solidFill>
                  <a:srgbClr val="64748B"/>
                </a:solidFill>
                <a:latin typeface="Calibri" pitchFamily="34" charset="0"/>
                <a:ea typeface="Calibri" pitchFamily="34" charset="-122"/>
                <a:cs typeface="Calibri" pitchFamily="34" charset="-120"/>
              </a:rPr>
              <a:t>NYSE: RTX</a:t>
            </a:r>
            <a:endParaRPr lang="en-US" sz="2000" dirty="0"/>
          </a:p>
        </p:txBody>
      </p:sp>
      <p:sp>
        <p:nvSpPr>
          <p:cNvPr id="4" name="Text 2"/>
          <p:cNvSpPr/>
          <p:nvPr/>
        </p:nvSpPr>
        <p:spPr>
          <a:xfrm>
            <a:off x="777240" y="1975104"/>
            <a:ext cx="2423160" cy="274320"/>
          </a:xfrm>
          <a:prstGeom prst="rect">
            <a:avLst/>
          </a:prstGeom>
          <a:noFill/>
          <a:ln/>
        </p:spPr>
        <p:txBody>
          <a:bodyPr wrap="square" rtlCol="0" anchor="ctr"/>
          <a:lstStyle/>
          <a:p>
            <a:pPr indent="0" marL="0">
              <a:buNone/>
            </a:pPr>
            <a:r>
              <a:rPr lang="en-US" sz="800" b="1" spc="200" kern="0" dirty="0">
                <a:solidFill>
                  <a:srgbClr val="64748B"/>
                </a:solidFill>
                <a:latin typeface="Calibri" pitchFamily="34" charset="0"/>
                <a:ea typeface="Calibri" pitchFamily="34" charset="-122"/>
                <a:cs typeface="Calibri" pitchFamily="34" charset="-120"/>
              </a:rPr>
              <a:t>CURRENT PRICE</a:t>
            </a:r>
            <a:endParaRPr lang="en-US" sz="800" dirty="0"/>
          </a:p>
        </p:txBody>
      </p:sp>
      <p:sp>
        <p:nvSpPr>
          <p:cNvPr id="5" name="Text 3"/>
          <p:cNvSpPr/>
          <p:nvPr/>
        </p:nvSpPr>
        <p:spPr>
          <a:xfrm>
            <a:off x="777240" y="2240280"/>
            <a:ext cx="2423160" cy="548640"/>
          </a:xfrm>
          <a:prstGeom prst="rect">
            <a:avLst/>
          </a:prstGeom>
          <a:noFill/>
          <a:ln/>
        </p:spPr>
        <p:txBody>
          <a:bodyPr wrap="square" rtlCol="0" anchor="ctr"/>
          <a:lstStyle/>
          <a:p>
            <a:pPr indent="0" marL="0">
              <a:buNone/>
            </a:pPr>
            <a:r>
              <a:rPr lang="en-US" sz="2600" b="1" dirty="0">
                <a:solidFill>
                  <a:srgbClr val="1A1A1A"/>
                </a:solidFill>
                <a:latin typeface="Calibri" pitchFamily="34" charset="0"/>
                <a:ea typeface="Calibri" pitchFamily="34" charset="-122"/>
                <a:cs typeface="Calibri" pitchFamily="34" charset="-120"/>
              </a:rPr>
              <a:t>$198.09</a:t>
            </a:r>
            <a:endParaRPr lang="en-US" sz="2600" dirty="0"/>
          </a:p>
        </p:txBody>
      </p:sp>
      <p:sp>
        <p:nvSpPr>
          <p:cNvPr id="6" name="Text 4"/>
          <p:cNvSpPr/>
          <p:nvPr/>
        </p:nvSpPr>
        <p:spPr>
          <a:xfrm>
            <a:off x="3429000" y="1975104"/>
            <a:ext cx="2423160" cy="274320"/>
          </a:xfrm>
          <a:prstGeom prst="rect">
            <a:avLst/>
          </a:prstGeom>
          <a:noFill/>
          <a:ln/>
        </p:spPr>
        <p:txBody>
          <a:bodyPr wrap="square" rtlCol="0" anchor="ctr"/>
          <a:lstStyle/>
          <a:p>
            <a:pPr indent="0" marL="0">
              <a:buNone/>
            </a:pPr>
            <a:r>
              <a:rPr lang="en-US" sz="800" b="1" spc="200" kern="0" dirty="0">
                <a:solidFill>
                  <a:srgbClr val="64748B"/>
                </a:solidFill>
                <a:latin typeface="Calibri" pitchFamily="34" charset="0"/>
                <a:ea typeface="Calibri" pitchFamily="34" charset="-122"/>
                <a:cs typeface="Calibri" pitchFamily="34" charset="-120"/>
              </a:rPr>
              <a:t>TARGET PRICE</a:t>
            </a:r>
            <a:endParaRPr lang="en-US" sz="800" dirty="0"/>
          </a:p>
        </p:txBody>
      </p:sp>
      <p:sp>
        <p:nvSpPr>
          <p:cNvPr id="7" name="Text 5"/>
          <p:cNvSpPr/>
          <p:nvPr/>
        </p:nvSpPr>
        <p:spPr>
          <a:xfrm>
            <a:off x="3429000" y="2240280"/>
            <a:ext cx="2423160" cy="548640"/>
          </a:xfrm>
          <a:prstGeom prst="rect">
            <a:avLst/>
          </a:prstGeom>
          <a:noFill/>
          <a:ln/>
        </p:spPr>
        <p:txBody>
          <a:bodyPr wrap="square" rtlCol="0" anchor="ctr"/>
          <a:lstStyle/>
          <a:p>
            <a:pPr indent="0" marL="0">
              <a:buNone/>
            </a:pPr>
            <a:r>
              <a:rPr lang="en-US" sz="2600" b="1" dirty="0">
                <a:solidFill>
                  <a:srgbClr val="113D63"/>
                </a:solidFill>
                <a:latin typeface="Calibri" pitchFamily="34" charset="0"/>
                <a:ea typeface="Calibri" pitchFamily="34" charset="-122"/>
                <a:cs typeface="Calibri" pitchFamily="34" charset="-120"/>
              </a:rPr>
              <a:t>$208.67</a:t>
            </a:r>
            <a:endParaRPr lang="en-US" sz="2600" dirty="0"/>
          </a:p>
        </p:txBody>
      </p:sp>
      <p:sp>
        <p:nvSpPr>
          <p:cNvPr id="8" name="Text 6"/>
          <p:cNvSpPr/>
          <p:nvPr/>
        </p:nvSpPr>
        <p:spPr>
          <a:xfrm>
            <a:off x="6080760" y="1975104"/>
            <a:ext cx="2423160" cy="274320"/>
          </a:xfrm>
          <a:prstGeom prst="rect">
            <a:avLst/>
          </a:prstGeom>
          <a:noFill/>
          <a:ln/>
        </p:spPr>
        <p:txBody>
          <a:bodyPr wrap="square" rtlCol="0" anchor="ctr"/>
          <a:lstStyle/>
          <a:p>
            <a:pPr indent="0" marL="0">
              <a:buNone/>
            </a:pPr>
            <a:r>
              <a:rPr lang="en-US" sz="800" b="1" spc="200" kern="0" dirty="0">
                <a:solidFill>
                  <a:srgbClr val="64748B"/>
                </a:solidFill>
                <a:latin typeface="Calibri" pitchFamily="34" charset="0"/>
                <a:ea typeface="Calibri" pitchFamily="34" charset="-122"/>
                <a:cs typeface="Calibri" pitchFamily="34" charset="-120"/>
              </a:rPr>
              <a:t>RECOMMENDATION</a:t>
            </a:r>
            <a:endParaRPr lang="en-US" sz="800" dirty="0"/>
          </a:p>
        </p:txBody>
      </p:sp>
      <p:sp>
        <p:nvSpPr>
          <p:cNvPr id="9" name="Text 7"/>
          <p:cNvSpPr/>
          <p:nvPr/>
        </p:nvSpPr>
        <p:spPr>
          <a:xfrm>
            <a:off x="6080760" y="2240280"/>
            <a:ext cx="2423160" cy="548640"/>
          </a:xfrm>
          <a:prstGeom prst="rect">
            <a:avLst/>
          </a:prstGeom>
          <a:noFill/>
          <a:ln/>
        </p:spPr>
        <p:txBody>
          <a:bodyPr wrap="square" rtlCol="0" anchor="ctr"/>
          <a:lstStyle/>
          <a:p>
            <a:pPr indent="0" marL="0">
              <a:buNone/>
            </a:pPr>
            <a:r>
              <a:rPr lang="en-US" sz="2200" b="1" dirty="0">
                <a:solidFill>
                  <a:srgbClr val="F59E0B"/>
                </a:solidFill>
                <a:latin typeface="Calibri" pitchFamily="34" charset="0"/>
                <a:ea typeface="Calibri" pitchFamily="34" charset="-122"/>
                <a:cs typeface="Calibri" pitchFamily="34" charset="-120"/>
              </a:rPr>
              <a:t>HOLD</a:t>
            </a:r>
            <a:endParaRPr lang="en-US" sz="2200" dirty="0"/>
          </a:p>
        </p:txBody>
      </p:sp>
      <p:sp>
        <p:nvSpPr>
          <p:cNvPr id="10" name="Text 8"/>
          <p:cNvSpPr/>
          <p:nvPr/>
        </p:nvSpPr>
        <p:spPr>
          <a:xfrm>
            <a:off x="777240" y="3154680"/>
            <a:ext cx="7772400" cy="365760"/>
          </a:xfrm>
          <a:prstGeom prst="rect">
            <a:avLst/>
          </a:prstGeom>
          <a:noFill/>
          <a:ln/>
        </p:spPr>
        <p:txBody>
          <a:bodyPr wrap="square" rtlCol="0" anchor="ctr"/>
          <a:lstStyle/>
          <a:p>
            <a:pPr indent="0" marL="0">
              <a:buNone/>
            </a:pPr>
            <a:r>
              <a:rPr lang="en-US" sz="1500" i="1" dirty="0">
                <a:solidFill>
                  <a:srgbClr val="64748B"/>
                </a:solidFill>
                <a:latin typeface="Calibri" pitchFamily="34" charset="0"/>
                <a:ea typeface="Calibri" pitchFamily="34" charset="-122"/>
                <a:cs typeface="Calibri" pitchFamily="34" charset="-120"/>
              </a:rPr>
              <a:t>The World's Largest Aerospace &amp; Defense Company</a:t>
            </a:r>
            <a:endParaRPr lang="en-US" sz="1500" dirty="0"/>
          </a:p>
        </p:txBody>
      </p:sp>
      <p:sp>
        <p:nvSpPr>
          <p:cNvPr id="11" name="Shape 9"/>
          <p:cNvSpPr/>
          <p:nvPr/>
        </p:nvSpPr>
        <p:spPr>
          <a:xfrm>
            <a:off x="777240" y="4251960"/>
            <a:ext cx="7589520" cy="0"/>
          </a:xfrm>
          <a:prstGeom prst="line">
            <a:avLst/>
          </a:prstGeom>
          <a:noFill/>
          <a:ln w="12700">
            <a:solidFill>
              <a:srgbClr val="E2E8F0"/>
            </a:solidFill>
            <a:prstDash val="solid"/>
          </a:ln>
        </p:spPr>
      </p:sp>
      <p:sp>
        <p:nvSpPr>
          <p:cNvPr id="12" name="Text 10"/>
          <p:cNvSpPr/>
          <p:nvPr/>
        </p:nvSpPr>
        <p:spPr>
          <a:xfrm>
            <a:off x="777240" y="4434840"/>
            <a:ext cx="2743200" cy="320040"/>
          </a:xfrm>
          <a:prstGeom prst="rect">
            <a:avLst/>
          </a:prstGeom>
          <a:noFill/>
          <a:ln/>
        </p:spPr>
        <p:txBody>
          <a:bodyPr wrap="square" rtlCol="0" anchor="ctr"/>
          <a:lstStyle/>
          <a:p>
            <a:pPr indent="0" marL="0">
              <a:buNone/>
            </a:pPr>
            <a:r>
              <a:rPr lang="en-US" sz="1300" dirty="0">
                <a:solidFill>
                  <a:srgbClr val="595959"/>
                </a:solidFill>
                <a:latin typeface="Calibri" pitchFamily="34" charset="0"/>
                <a:ea typeface="Calibri" pitchFamily="34" charset="-122"/>
                <a:cs typeface="Calibri" pitchFamily="34" charset="-120"/>
              </a:rPr>
              <a:t>February 2026</a:t>
            </a:r>
            <a:endParaRPr lang="en-US" sz="1300" dirty="0"/>
          </a:p>
        </p:txBody>
      </p:sp>
      <p:sp>
        <p:nvSpPr>
          <p:cNvPr id="13" name="Text 11"/>
          <p:cNvSpPr/>
          <p:nvPr/>
        </p:nvSpPr>
        <p:spPr>
          <a:xfrm>
            <a:off x="5029200" y="4434840"/>
            <a:ext cx="3657600" cy="320040"/>
          </a:xfrm>
          <a:prstGeom prst="rect">
            <a:avLst/>
          </a:prstGeom>
          <a:noFill/>
          <a:ln/>
        </p:spPr>
        <p:txBody>
          <a:bodyPr wrap="square" rtlCol="0" anchor="ctr"/>
          <a:lstStyle/>
          <a:p>
            <a:pPr algn="r" indent="0" marL="0">
              <a:buNone/>
            </a:pPr>
            <a:r>
              <a:rPr lang="en-US" sz="1300" dirty="0">
                <a:solidFill>
                  <a:srgbClr val="595959"/>
                </a:solidFill>
                <a:latin typeface="Calibri" pitchFamily="34" charset="0"/>
                <a:ea typeface="Calibri" pitchFamily="34" charset="-122"/>
                <a:cs typeface="Calibri" pitchFamily="34" charset="-120"/>
              </a:rPr>
              <a:t>Presented by:  </a:t>
            </a:r>
            <a:pPr algn="r" indent="0" marL="0">
              <a:buNone/>
            </a:pPr>
            <a:r>
              <a:rPr lang="en-US" sz="1300" b="1" dirty="0">
                <a:solidFill>
                  <a:srgbClr val="113D63"/>
                </a:solidFill>
                <a:latin typeface="Calibri" pitchFamily="34" charset="0"/>
                <a:ea typeface="Calibri" pitchFamily="34" charset="-122"/>
                <a:cs typeface="Calibri" pitchFamily="34" charset="-120"/>
              </a:rPr>
              <a:t>JOE MARFISI</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20040" y="0"/>
            <a:ext cx="8503920" cy="685800"/>
          </a:xfrm>
          <a:prstGeom prst="rect">
            <a:avLst/>
          </a:prstGeom>
          <a:noFill/>
          <a:ln/>
        </p:spPr>
        <p:txBody>
          <a:bodyPr wrap="square" rtlCol="0" anchor="ctr"/>
          <a:lstStyle/>
          <a:p>
            <a:pPr indent="0" marL="0">
              <a:buNone/>
            </a:pPr>
            <a:r>
              <a:rPr lang="en-US" sz="2400" b="1" dirty="0">
                <a:solidFill>
                  <a:srgbClr val="113D63"/>
                </a:solidFill>
                <a:latin typeface="Calibri" pitchFamily="34" charset="0"/>
                <a:ea typeface="Calibri" pitchFamily="34" charset="-122"/>
                <a:cs typeface="Calibri" pitchFamily="34" charset="-120"/>
              </a:rPr>
              <a:t>Revenue / Revenue Growth</a:t>
            </a:r>
            <a:endParaRPr lang="en-US" sz="2400" dirty="0"/>
          </a:p>
        </p:txBody>
      </p:sp>
      <p:sp>
        <p:nvSpPr>
          <p:cNvPr id="3" name="Shape 1"/>
          <p:cNvSpPr/>
          <p:nvPr/>
        </p:nvSpPr>
        <p:spPr>
          <a:xfrm>
            <a:off x="0" y="685800"/>
            <a:ext cx="9144000" cy="41148"/>
          </a:xfrm>
          <a:prstGeom prst="rect">
            <a:avLst/>
          </a:prstGeom>
          <a:solidFill>
            <a:srgbClr val="113D63"/>
          </a:solidFill>
          <a:ln/>
        </p:spPr>
      </p:sp>
      <p:sp>
        <p:nvSpPr>
          <p:cNvPr id="4" name="Text 2"/>
          <p:cNvSpPr/>
          <p:nvPr/>
        </p:nvSpPr>
        <p:spPr>
          <a:xfrm>
            <a:off x="0" y="4892040"/>
            <a:ext cx="9144000" cy="256032"/>
          </a:xfrm>
          <a:prstGeom prst="rect">
            <a:avLst/>
          </a:prstGeom>
          <a:noFill/>
          <a:ln/>
        </p:spPr>
        <p:txBody>
          <a:bodyPr wrap="square" rtlCol="0" anchor="ctr"/>
          <a:lstStyle/>
          <a:p>
            <a:pPr algn="ctr" indent="0" marL="0">
              <a:buNone/>
            </a:pPr>
            <a:r>
              <a:rPr lang="en-US" sz="800" dirty="0">
                <a:solidFill>
                  <a:srgbClr val="595959"/>
                </a:solidFill>
                <a:latin typeface="Calibri" pitchFamily="34" charset="0"/>
                <a:ea typeface="Calibri" pitchFamily="34" charset="-122"/>
                <a:cs typeface="Calibri" pitchFamily="34" charset="-120"/>
              </a:rPr>
              <a:t>RTX Corporation (NYSE: RTX)  |  February 2026  |  Joe Marfisi</a:t>
            </a:r>
            <a:endParaRPr lang="en-US" sz="800" dirty="0"/>
          </a:p>
        </p:txBody>
      </p:sp>
      <p:sp>
        <p:nvSpPr>
          <p:cNvPr id="6" name="Shape 3"/>
          <p:cNvSpPr/>
          <p:nvPr/>
        </p:nvSpPr>
        <p:spPr>
          <a:xfrm>
            <a:off x="301752" y="1051560"/>
            <a:ext cx="4837176" cy="2995515"/>
          </a:xfrm>
          <a:prstGeom prst="rect">
            <a:avLst/>
          </a:prstGeom>
          <a:solidFill>
            <a:srgbClr val="FFFFFF"/>
          </a:solidFill>
          <a:ln w="12700">
            <a:solidFill>
              <a:srgbClr val="E2E8F0"/>
            </a:solidFill>
            <a:prstDash val="solid"/>
          </a:ln>
          <a:effectLst>
            <a:outerShdw sx="100000" sy="100000" kx="0" ky="0" algn="bl" rotWithShape="0" blurRad="63500" dist="25400" dir="2700000">
              <a:srgbClr val="000000">
                <a:alpha val="12000"/>
              </a:srgbClr>
            </a:outerShdw>
          </a:effectLst>
        </p:spPr>
      </p:sp>
      <p:pic>
        <p:nvPicPr>
          <p:cNvPr id="7" name="Image 0" descr="x_rev.png"/>
          <p:cNvPicPr>
            <a:picLocks noChangeAspect="1"/>
          </p:cNvPicPr>
          <p:nvPr/>
        </p:nvPicPr>
        <p:blipFill>
          <a:blip r:embed="rId1"/>
          <a:stretch>
            <a:fillRect/>
          </a:stretch>
        </p:blipFill>
        <p:spPr>
          <a:xfrm>
            <a:off x="365760" y="1115568"/>
            <a:ext cx="4709160" cy="2867499"/>
          </a:xfrm>
          <a:prstGeom prst="rect">
            <a:avLst/>
          </a:prstGeom>
        </p:spPr>
      </p:pic>
      <p:sp>
        <p:nvSpPr>
          <p:cNvPr id="8" name="Shape 4"/>
          <p:cNvSpPr/>
          <p:nvPr/>
        </p:nvSpPr>
        <p:spPr>
          <a:xfrm>
            <a:off x="5239512" y="1417320"/>
            <a:ext cx="3785616" cy="2278934"/>
          </a:xfrm>
          <a:prstGeom prst="rect">
            <a:avLst/>
          </a:prstGeom>
          <a:solidFill>
            <a:srgbClr val="FFFFFF"/>
          </a:solidFill>
          <a:ln w="12700">
            <a:solidFill>
              <a:srgbClr val="E2E8F0"/>
            </a:solidFill>
            <a:prstDash val="solid"/>
          </a:ln>
          <a:effectLst>
            <a:outerShdw sx="100000" sy="100000" kx="0" ky="0" algn="bl" rotWithShape="0" blurRad="63500" dist="25400" dir="2700000">
              <a:srgbClr val="000000">
                <a:alpha val="12000"/>
              </a:srgbClr>
            </a:outerShdw>
          </a:effectLst>
        </p:spPr>
      </p:sp>
      <p:pic>
        <p:nvPicPr>
          <p:cNvPr id="9" name="Image 1" descr="x_revg.png"/>
          <p:cNvPicPr>
            <a:picLocks noChangeAspect="1"/>
          </p:cNvPicPr>
          <p:nvPr/>
        </p:nvPicPr>
        <p:blipFill>
          <a:blip r:embed="rId2"/>
          <a:stretch>
            <a:fillRect/>
          </a:stretch>
        </p:blipFill>
        <p:spPr>
          <a:xfrm>
            <a:off x="5303520" y="1481328"/>
            <a:ext cx="3657600" cy="2150918"/>
          </a:xfrm>
          <a:prstGeom prst="rect">
            <a:avLst/>
          </a:prstGeom>
        </p:spPr>
      </p:pic>
      <p:sp>
        <p:nvSpPr>
          <p:cNvPr id="10" name="Text 5"/>
          <p:cNvSpPr/>
          <p:nvPr/>
        </p:nvSpPr>
        <p:spPr>
          <a:xfrm>
            <a:off x="365760" y="4526280"/>
            <a:ext cx="4572000" cy="228600"/>
          </a:xfrm>
          <a:prstGeom prst="rect">
            <a:avLst/>
          </a:prstGeom>
          <a:noFill/>
          <a:ln/>
        </p:spPr>
        <p:txBody>
          <a:bodyPr wrap="square" rtlCol="0" anchor="ctr"/>
          <a:lstStyle/>
          <a:p>
            <a:pPr indent="0" marL="0">
              <a:buNone/>
            </a:pPr>
            <a:r>
              <a:rPr lang="en-US" sz="800" i="1" dirty="0">
                <a:solidFill>
                  <a:srgbClr val="64748B"/>
                </a:solidFill>
                <a:latin typeface="Calibri" pitchFamily="34" charset="0"/>
                <a:ea typeface="Calibri" pitchFamily="34" charset="-122"/>
                <a:cs typeface="Calibri" pitchFamily="34" charset="-120"/>
              </a:rPr>
              <a:t>Source: Company filings, model output</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20040" y="0"/>
            <a:ext cx="8503920" cy="685800"/>
          </a:xfrm>
          <a:prstGeom prst="rect">
            <a:avLst/>
          </a:prstGeom>
          <a:noFill/>
          <a:ln/>
        </p:spPr>
        <p:txBody>
          <a:bodyPr wrap="square" rtlCol="0" anchor="ctr"/>
          <a:lstStyle/>
          <a:p>
            <a:pPr indent="0" marL="0">
              <a:buNone/>
            </a:pPr>
            <a:r>
              <a:rPr lang="en-US" sz="2400" b="1" dirty="0">
                <a:solidFill>
                  <a:srgbClr val="113D63"/>
                </a:solidFill>
                <a:latin typeface="Calibri" pitchFamily="34" charset="0"/>
                <a:ea typeface="Calibri" pitchFamily="34" charset="-122"/>
                <a:cs typeface="Calibri" pitchFamily="34" charset="-120"/>
              </a:rPr>
              <a:t>EBIT Margin</a:t>
            </a:r>
            <a:endParaRPr lang="en-US" sz="2400" dirty="0"/>
          </a:p>
        </p:txBody>
      </p:sp>
      <p:sp>
        <p:nvSpPr>
          <p:cNvPr id="3" name="Shape 1"/>
          <p:cNvSpPr/>
          <p:nvPr/>
        </p:nvSpPr>
        <p:spPr>
          <a:xfrm>
            <a:off x="0" y="685800"/>
            <a:ext cx="9144000" cy="41148"/>
          </a:xfrm>
          <a:prstGeom prst="rect">
            <a:avLst/>
          </a:prstGeom>
          <a:solidFill>
            <a:srgbClr val="113D63"/>
          </a:solidFill>
          <a:ln/>
        </p:spPr>
      </p:sp>
      <p:sp>
        <p:nvSpPr>
          <p:cNvPr id="4" name="Text 2"/>
          <p:cNvSpPr/>
          <p:nvPr/>
        </p:nvSpPr>
        <p:spPr>
          <a:xfrm>
            <a:off x="0" y="4892040"/>
            <a:ext cx="9144000" cy="256032"/>
          </a:xfrm>
          <a:prstGeom prst="rect">
            <a:avLst/>
          </a:prstGeom>
          <a:noFill/>
          <a:ln/>
        </p:spPr>
        <p:txBody>
          <a:bodyPr wrap="square" rtlCol="0" anchor="ctr"/>
          <a:lstStyle/>
          <a:p>
            <a:pPr algn="ctr" indent="0" marL="0">
              <a:buNone/>
            </a:pPr>
            <a:r>
              <a:rPr lang="en-US" sz="800" dirty="0">
                <a:solidFill>
                  <a:srgbClr val="595959"/>
                </a:solidFill>
                <a:latin typeface="Calibri" pitchFamily="34" charset="0"/>
                <a:ea typeface="Calibri" pitchFamily="34" charset="-122"/>
                <a:cs typeface="Calibri" pitchFamily="34" charset="-120"/>
              </a:rPr>
              <a:t>RTX Corporation (NYSE: RTX)  |  February 2026  |  Joe Marfisi</a:t>
            </a:r>
            <a:endParaRPr lang="en-US" sz="800" dirty="0"/>
          </a:p>
        </p:txBody>
      </p:sp>
      <p:sp>
        <p:nvSpPr>
          <p:cNvPr id="6" name="Shape 3"/>
          <p:cNvSpPr/>
          <p:nvPr/>
        </p:nvSpPr>
        <p:spPr>
          <a:xfrm>
            <a:off x="301752" y="1234440"/>
            <a:ext cx="4288536" cy="2600888"/>
          </a:xfrm>
          <a:prstGeom prst="rect">
            <a:avLst/>
          </a:prstGeom>
          <a:solidFill>
            <a:srgbClr val="FFFFFF"/>
          </a:solidFill>
          <a:ln w="12700">
            <a:solidFill>
              <a:srgbClr val="E2E8F0"/>
            </a:solidFill>
            <a:prstDash val="solid"/>
          </a:ln>
          <a:effectLst>
            <a:outerShdw sx="100000" sy="100000" kx="0" ky="0" algn="bl" rotWithShape="0" blurRad="63500" dist="25400" dir="2700000">
              <a:srgbClr val="000000">
                <a:alpha val="12000"/>
              </a:srgbClr>
            </a:outerShdw>
          </a:effectLst>
        </p:spPr>
      </p:sp>
      <p:pic>
        <p:nvPicPr>
          <p:cNvPr id="7" name="Image 0" descr="x_ebit.png"/>
          <p:cNvPicPr>
            <a:picLocks noChangeAspect="1"/>
          </p:cNvPicPr>
          <p:nvPr/>
        </p:nvPicPr>
        <p:blipFill>
          <a:blip r:embed="rId1"/>
          <a:stretch>
            <a:fillRect/>
          </a:stretch>
        </p:blipFill>
        <p:spPr>
          <a:xfrm>
            <a:off x="365760" y="1298448"/>
            <a:ext cx="4160520" cy="2472872"/>
          </a:xfrm>
          <a:prstGeom prst="rect">
            <a:avLst/>
          </a:prstGeom>
        </p:spPr>
      </p:pic>
      <p:sp>
        <p:nvSpPr>
          <p:cNvPr id="8" name="Shape 4"/>
          <p:cNvSpPr/>
          <p:nvPr/>
        </p:nvSpPr>
        <p:spPr>
          <a:xfrm>
            <a:off x="4690872" y="1234440"/>
            <a:ext cx="4288536" cy="2571215"/>
          </a:xfrm>
          <a:prstGeom prst="rect">
            <a:avLst/>
          </a:prstGeom>
          <a:solidFill>
            <a:srgbClr val="FFFFFF"/>
          </a:solidFill>
          <a:ln w="12700">
            <a:solidFill>
              <a:srgbClr val="E2E8F0"/>
            </a:solidFill>
            <a:prstDash val="solid"/>
          </a:ln>
          <a:effectLst>
            <a:outerShdw sx="100000" sy="100000" kx="0" ky="0" algn="bl" rotWithShape="0" blurRad="63500" dist="25400" dir="2700000">
              <a:srgbClr val="000000">
                <a:alpha val="12000"/>
              </a:srgbClr>
            </a:outerShdw>
          </a:effectLst>
        </p:spPr>
      </p:sp>
      <p:pic>
        <p:nvPicPr>
          <p:cNvPr id="9" name="Image 1" descr="x_ebitm.png"/>
          <p:cNvPicPr>
            <a:picLocks noChangeAspect="1"/>
          </p:cNvPicPr>
          <p:nvPr/>
        </p:nvPicPr>
        <p:blipFill>
          <a:blip r:embed="rId2"/>
          <a:stretch>
            <a:fillRect/>
          </a:stretch>
        </p:blipFill>
        <p:spPr>
          <a:xfrm>
            <a:off x="4754880" y="1298448"/>
            <a:ext cx="4160520" cy="2443199"/>
          </a:xfrm>
          <a:prstGeom prst="rect">
            <a:avLst/>
          </a:prstGeom>
        </p:spPr>
      </p:pic>
      <p:sp>
        <p:nvSpPr>
          <p:cNvPr id="10" name="Text 5"/>
          <p:cNvSpPr/>
          <p:nvPr/>
        </p:nvSpPr>
        <p:spPr>
          <a:xfrm>
            <a:off x="365760" y="4526280"/>
            <a:ext cx="4572000" cy="228600"/>
          </a:xfrm>
          <a:prstGeom prst="rect">
            <a:avLst/>
          </a:prstGeom>
          <a:noFill/>
          <a:ln/>
        </p:spPr>
        <p:txBody>
          <a:bodyPr wrap="square" rtlCol="0" anchor="ctr"/>
          <a:lstStyle/>
          <a:p>
            <a:pPr indent="0" marL="0">
              <a:buNone/>
            </a:pPr>
            <a:r>
              <a:rPr lang="en-US" sz="800" i="1" dirty="0">
                <a:solidFill>
                  <a:srgbClr val="64748B"/>
                </a:solidFill>
                <a:latin typeface="Calibri" pitchFamily="34" charset="0"/>
                <a:ea typeface="Calibri" pitchFamily="34" charset="-122"/>
                <a:cs typeface="Calibri" pitchFamily="34" charset="-120"/>
              </a:rPr>
              <a:t>Source: Company filings, model output</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20040" y="0"/>
            <a:ext cx="8503920" cy="685800"/>
          </a:xfrm>
          <a:prstGeom prst="rect">
            <a:avLst/>
          </a:prstGeom>
          <a:noFill/>
          <a:ln/>
        </p:spPr>
        <p:txBody>
          <a:bodyPr wrap="square" rtlCol="0" anchor="ctr"/>
          <a:lstStyle/>
          <a:p>
            <a:pPr indent="0" marL="0">
              <a:buNone/>
            </a:pPr>
            <a:r>
              <a:rPr lang="en-US" sz="2400" b="1" dirty="0">
                <a:solidFill>
                  <a:srgbClr val="113D63"/>
                </a:solidFill>
                <a:latin typeface="Calibri" pitchFamily="34" charset="0"/>
                <a:ea typeface="Calibri" pitchFamily="34" charset="-122"/>
                <a:cs typeface="Calibri" pitchFamily="34" charset="-120"/>
              </a:rPr>
              <a:t>Sensitivity Analysis</a:t>
            </a:r>
            <a:endParaRPr lang="en-US" sz="2400" dirty="0"/>
          </a:p>
        </p:txBody>
      </p:sp>
      <p:sp>
        <p:nvSpPr>
          <p:cNvPr id="3" name="Shape 1"/>
          <p:cNvSpPr/>
          <p:nvPr/>
        </p:nvSpPr>
        <p:spPr>
          <a:xfrm>
            <a:off x="0" y="685800"/>
            <a:ext cx="9144000" cy="41148"/>
          </a:xfrm>
          <a:prstGeom prst="rect">
            <a:avLst/>
          </a:prstGeom>
          <a:solidFill>
            <a:srgbClr val="113D63"/>
          </a:solidFill>
          <a:ln/>
        </p:spPr>
      </p:sp>
      <p:sp>
        <p:nvSpPr>
          <p:cNvPr id="4" name="Text 2"/>
          <p:cNvSpPr/>
          <p:nvPr/>
        </p:nvSpPr>
        <p:spPr>
          <a:xfrm>
            <a:off x="0" y="4892040"/>
            <a:ext cx="9144000" cy="256032"/>
          </a:xfrm>
          <a:prstGeom prst="rect">
            <a:avLst/>
          </a:prstGeom>
          <a:noFill/>
          <a:ln/>
        </p:spPr>
        <p:txBody>
          <a:bodyPr wrap="square" rtlCol="0" anchor="ctr"/>
          <a:lstStyle/>
          <a:p>
            <a:pPr algn="ctr" indent="0" marL="0">
              <a:buNone/>
            </a:pPr>
            <a:r>
              <a:rPr lang="en-US" sz="800" dirty="0">
                <a:solidFill>
                  <a:srgbClr val="595959"/>
                </a:solidFill>
                <a:latin typeface="Calibri" pitchFamily="34" charset="0"/>
                <a:ea typeface="Calibri" pitchFamily="34" charset="-122"/>
                <a:cs typeface="Calibri" pitchFamily="34" charset="-120"/>
              </a:rPr>
              <a:t>RTX Corporation (NYSE: RTX)  |  February 2026  |  Joe Marfisi</a:t>
            </a:r>
            <a:endParaRPr lang="en-US" sz="800" dirty="0"/>
          </a:p>
        </p:txBody>
      </p:sp>
      <p:sp>
        <p:nvSpPr>
          <p:cNvPr id="6" name="Text 3"/>
          <p:cNvSpPr/>
          <p:nvPr/>
        </p:nvSpPr>
        <p:spPr>
          <a:xfrm>
            <a:off x="2103120" y="841248"/>
            <a:ext cx="5486400" cy="274320"/>
          </a:xfrm>
          <a:prstGeom prst="rect">
            <a:avLst/>
          </a:prstGeom>
          <a:noFill/>
          <a:ln/>
        </p:spPr>
        <p:txBody>
          <a:bodyPr wrap="square" rtlCol="0" anchor="ctr"/>
          <a:lstStyle/>
          <a:p>
            <a:pPr algn="ctr" indent="0" marL="0">
              <a:buNone/>
            </a:pPr>
            <a:r>
              <a:rPr lang="en-US" sz="1100" b="1" dirty="0">
                <a:solidFill>
                  <a:srgbClr val="113D63"/>
                </a:solidFill>
                <a:latin typeface="Calibri" pitchFamily="34" charset="0"/>
                <a:ea typeface="Calibri" pitchFamily="34" charset="-122"/>
                <a:cs typeface="Calibri" pitchFamily="34" charset="-120"/>
              </a:rPr>
              <a:t>Revenue Growth (ST Growth)</a:t>
            </a:r>
            <a:endParaRPr lang="en-US" sz="1100" dirty="0"/>
          </a:p>
        </p:txBody>
      </p:sp>
      <p:sp>
        <p:nvSpPr>
          <p:cNvPr id="7" name="Text 4"/>
          <p:cNvSpPr/>
          <p:nvPr/>
        </p:nvSpPr>
        <p:spPr>
          <a:xfrm rot="16200000">
            <a:off x="-685800" y="2606040"/>
            <a:ext cx="2194560" cy="320040"/>
          </a:xfrm>
          <a:prstGeom prst="rect">
            <a:avLst/>
          </a:prstGeom>
          <a:noFill/>
          <a:ln/>
        </p:spPr>
        <p:txBody>
          <a:bodyPr wrap="square" rtlCol="0" anchor="ctr"/>
          <a:lstStyle/>
          <a:p>
            <a:pPr algn="ctr" indent="0" marL="0">
              <a:buNone/>
            </a:pPr>
            <a:r>
              <a:rPr lang="en-US" sz="1100" b="1" dirty="0">
                <a:solidFill>
                  <a:srgbClr val="113D63"/>
                </a:solidFill>
                <a:latin typeface="Calibri" pitchFamily="34" charset="0"/>
                <a:ea typeface="Calibri" pitchFamily="34" charset="-122"/>
                <a:cs typeface="Calibri" pitchFamily="34" charset="-120"/>
              </a:rPr>
              <a:t>EBIT Margin</a:t>
            </a:r>
            <a:endParaRPr lang="en-US" sz="1100" dirty="0"/>
          </a:p>
        </p:txBody>
      </p:sp>
      <p:pic>
        <p:nvPicPr>
          <p:cNvPr id="8" name="Image 0" descr="SENSITIVITY_EMF"/>
          <p:cNvPicPr>
            <a:picLocks noChangeAspect="1"/>
          </p:cNvPicPr>
          <p:nvPr/>
        </p:nvPicPr>
        <p:blipFill>
          <a:blip r:embed="rId1"/>
          <a:stretch>
            <a:fillRect/>
          </a:stretch>
        </p:blipFill>
        <p:spPr>
          <a:xfrm>
            <a:off x="1554480" y="1188720"/>
            <a:ext cx="6400800" cy="338328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20040" y="0"/>
            <a:ext cx="8503920" cy="685800"/>
          </a:xfrm>
          <a:prstGeom prst="rect">
            <a:avLst/>
          </a:prstGeom>
          <a:noFill/>
          <a:ln/>
        </p:spPr>
        <p:txBody>
          <a:bodyPr wrap="square" rtlCol="0" anchor="ctr"/>
          <a:lstStyle/>
          <a:p>
            <a:pPr indent="0" marL="0">
              <a:buNone/>
            </a:pPr>
            <a:r>
              <a:rPr lang="en-US" sz="2400" b="1" dirty="0">
                <a:solidFill>
                  <a:srgbClr val="113D63"/>
                </a:solidFill>
                <a:latin typeface="Calibri" pitchFamily="34" charset="0"/>
                <a:ea typeface="Calibri" pitchFamily="34" charset="-122"/>
                <a:cs typeface="Calibri" pitchFamily="34" charset="-120"/>
              </a:rPr>
              <a:t>Relative Valuation</a:t>
            </a:r>
            <a:endParaRPr lang="en-US" sz="2400" dirty="0"/>
          </a:p>
        </p:txBody>
      </p:sp>
      <p:sp>
        <p:nvSpPr>
          <p:cNvPr id="3" name="Shape 1"/>
          <p:cNvSpPr/>
          <p:nvPr/>
        </p:nvSpPr>
        <p:spPr>
          <a:xfrm>
            <a:off x="0" y="685800"/>
            <a:ext cx="9144000" cy="41148"/>
          </a:xfrm>
          <a:prstGeom prst="rect">
            <a:avLst/>
          </a:prstGeom>
          <a:solidFill>
            <a:srgbClr val="113D63"/>
          </a:solidFill>
          <a:ln/>
        </p:spPr>
      </p:sp>
      <p:sp>
        <p:nvSpPr>
          <p:cNvPr id="4" name="Text 2"/>
          <p:cNvSpPr/>
          <p:nvPr/>
        </p:nvSpPr>
        <p:spPr>
          <a:xfrm>
            <a:off x="0" y="4892040"/>
            <a:ext cx="9144000" cy="256032"/>
          </a:xfrm>
          <a:prstGeom prst="rect">
            <a:avLst/>
          </a:prstGeom>
          <a:noFill/>
          <a:ln/>
        </p:spPr>
        <p:txBody>
          <a:bodyPr wrap="square" rtlCol="0" anchor="ctr"/>
          <a:lstStyle/>
          <a:p>
            <a:pPr algn="ctr" indent="0" marL="0">
              <a:buNone/>
            </a:pPr>
            <a:r>
              <a:rPr lang="en-US" sz="800" dirty="0">
                <a:solidFill>
                  <a:srgbClr val="595959"/>
                </a:solidFill>
                <a:latin typeface="Calibri" pitchFamily="34" charset="0"/>
                <a:ea typeface="Calibri" pitchFamily="34" charset="-122"/>
                <a:cs typeface="Calibri" pitchFamily="34" charset="-120"/>
              </a:rPr>
              <a:t>RTX Corporation (NYSE: RTX)  |  February 2026  |  Joe Marfisi</a:t>
            </a:r>
            <a:endParaRPr lang="en-US" sz="800" dirty="0"/>
          </a:p>
        </p:txBody>
      </p:sp>
      <p:sp>
        <p:nvSpPr>
          <p:cNvPr id="6" name="Shape 3"/>
          <p:cNvSpPr/>
          <p:nvPr/>
        </p:nvSpPr>
        <p:spPr>
          <a:xfrm>
            <a:off x="667512" y="896112"/>
            <a:ext cx="7808976" cy="3986930"/>
          </a:xfrm>
          <a:prstGeom prst="rect">
            <a:avLst/>
          </a:prstGeom>
          <a:solidFill>
            <a:srgbClr val="FFFFFF"/>
          </a:solidFill>
          <a:ln w="12700">
            <a:solidFill>
              <a:srgbClr val="E2E8F0"/>
            </a:solidFill>
            <a:prstDash val="solid"/>
          </a:ln>
          <a:effectLst>
            <a:outerShdw sx="100000" sy="100000" kx="0" ky="0" algn="bl" rotWithShape="0" blurRad="63500" dist="25400" dir="2700000">
              <a:srgbClr val="000000">
                <a:alpha val="12000"/>
              </a:srgbClr>
            </a:outerShdw>
          </a:effectLst>
        </p:spPr>
      </p:sp>
      <p:pic>
        <p:nvPicPr>
          <p:cNvPr id="7" name="Image 0" descr="x_relval.png"/>
          <p:cNvPicPr>
            <a:picLocks noChangeAspect="1"/>
          </p:cNvPicPr>
          <p:nvPr/>
        </p:nvPicPr>
        <p:blipFill>
          <a:blip r:embed="rId1"/>
          <a:stretch>
            <a:fillRect/>
          </a:stretch>
        </p:blipFill>
        <p:spPr>
          <a:xfrm>
            <a:off x="731520" y="960120"/>
            <a:ext cx="7680960" cy="3858914"/>
          </a:xfrm>
          <a:prstGeom prst="rect">
            <a:avLst/>
          </a:prstGeom>
        </p:spPr>
      </p:pic>
      <p:sp>
        <p:nvSpPr>
          <p:cNvPr id="8" name="Text 4"/>
          <p:cNvSpPr/>
          <p:nvPr/>
        </p:nvSpPr>
        <p:spPr>
          <a:xfrm>
            <a:off x="731520" y="4928762"/>
            <a:ext cx="4572000" cy="228600"/>
          </a:xfrm>
          <a:prstGeom prst="rect">
            <a:avLst/>
          </a:prstGeom>
          <a:noFill/>
          <a:ln/>
        </p:spPr>
        <p:txBody>
          <a:bodyPr wrap="square" rtlCol="0" anchor="ctr"/>
          <a:lstStyle/>
          <a:p>
            <a:pPr indent="0" marL="0">
              <a:buNone/>
            </a:pPr>
            <a:r>
              <a:rPr lang="en-US" sz="800" i="1" dirty="0">
                <a:solidFill>
                  <a:srgbClr val="64748B"/>
                </a:solidFill>
                <a:latin typeface="Calibri" pitchFamily="34" charset="0"/>
                <a:ea typeface="Calibri" pitchFamily="34" charset="-122"/>
                <a:cs typeface="Calibri" pitchFamily="34" charset="-120"/>
              </a:rPr>
              <a:t>Source: Bloomberg, company filings</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20040" y="0"/>
            <a:ext cx="8503920" cy="685800"/>
          </a:xfrm>
          <a:prstGeom prst="rect">
            <a:avLst/>
          </a:prstGeom>
          <a:noFill/>
          <a:ln/>
        </p:spPr>
        <p:txBody>
          <a:bodyPr wrap="square" rtlCol="0" anchor="ctr"/>
          <a:lstStyle/>
          <a:p>
            <a:pPr indent="0" marL="0">
              <a:buNone/>
            </a:pPr>
            <a:r>
              <a:rPr lang="en-US" sz="2400" b="1" dirty="0">
                <a:solidFill>
                  <a:srgbClr val="113D63"/>
                </a:solidFill>
                <a:latin typeface="Calibri" pitchFamily="34" charset="0"/>
                <a:ea typeface="Calibri" pitchFamily="34" charset="-122"/>
                <a:cs typeface="Calibri" pitchFamily="34" charset="-120"/>
              </a:rPr>
              <a:t>Summary</a:t>
            </a:r>
            <a:endParaRPr lang="en-US" sz="2400" dirty="0"/>
          </a:p>
        </p:txBody>
      </p:sp>
      <p:sp>
        <p:nvSpPr>
          <p:cNvPr id="3" name="Shape 1"/>
          <p:cNvSpPr/>
          <p:nvPr/>
        </p:nvSpPr>
        <p:spPr>
          <a:xfrm>
            <a:off x="0" y="685800"/>
            <a:ext cx="9144000" cy="41148"/>
          </a:xfrm>
          <a:prstGeom prst="rect">
            <a:avLst/>
          </a:prstGeom>
          <a:solidFill>
            <a:srgbClr val="113D63"/>
          </a:solidFill>
          <a:ln/>
        </p:spPr>
      </p:sp>
      <p:sp>
        <p:nvSpPr>
          <p:cNvPr id="4" name="Text 2"/>
          <p:cNvSpPr/>
          <p:nvPr/>
        </p:nvSpPr>
        <p:spPr>
          <a:xfrm>
            <a:off x="0" y="4892040"/>
            <a:ext cx="9144000" cy="256032"/>
          </a:xfrm>
          <a:prstGeom prst="rect">
            <a:avLst/>
          </a:prstGeom>
          <a:noFill/>
          <a:ln/>
        </p:spPr>
        <p:txBody>
          <a:bodyPr wrap="square" rtlCol="0" anchor="ctr"/>
          <a:lstStyle/>
          <a:p>
            <a:pPr algn="ctr" indent="0" marL="0">
              <a:buNone/>
            </a:pPr>
            <a:r>
              <a:rPr lang="en-US" sz="800" dirty="0">
                <a:solidFill>
                  <a:srgbClr val="595959"/>
                </a:solidFill>
                <a:latin typeface="Calibri" pitchFamily="34" charset="0"/>
                <a:ea typeface="Calibri" pitchFamily="34" charset="-122"/>
                <a:cs typeface="Calibri" pitchFamily="34" charset="-120"/>
              </a:rPr>
              <a:t>RTX Corporation (NYSE: RTX)  |  February 2026  |  Joe Marfisi</a:t>
            </a:r>
            <a:endParaRPr lang="en-US" sz="800" dirty="0"/>
          </a:p>
        </p:txBody>
      </p:sp>
      <p:sp>
        <p:nvSpPr>
          <p:cNvPr id="6" name="Text 3"/>
          <p:cNvSpPr/>
          <p:nvPr/>
        </p:nvSpPr>
        <p:spPr>
          <a:xfrm>
            <a:off x="365760" y="822960"/>
            <a:ext cx="5943600" cy="329184"/>
          </a:xfrm>
          <a:prstGeom prst="rect">
            <a:avLst/>
          </a:prstGeom>
          <a:noFill/>
          <a:ln/>
        </p:spPr>
        <p:txBody>
          <a:bodyPr wrap="square" rtlCol="0" anchor="ctr"/>
          <a:lstStyle/>
          <a:p>
            <a:pPr indent="0" marL="0">
              <a:buNone/>
            </a:pPr>
            <a:r>
              <a:rPr lang="en-US" sz="1200" b="1" dirty="0">
                <a:solidFill>
                  <a:srgbClr val="113D63"/>
                </a:solidFill>
                <a:latin typeface="Calibri" pitchFamily="34" charset="0"/>
                <a:ea typeface="Calibri" pitchFamily="34" charset="-122"/>
                <a:cs typeface="Calibri" pitchFamily="34" charset="-120"/>
              </a:rPr>
              <a:t>How did I get the target price?  $208.67</a:t>
            </a:r>
            <a:endParaRPr lang="en-US" sz="1200" dirty="0"/>
          </a:p>
        </p:txBody>
      </p:sp>
      <p:sp>
        <p:nvSpPr>
          <p:cNvPr id="7" name="Shape 4"/>
          <p:cNvSpPr/>
          <p:nvPr/>
        </p:nvSpPr>
        <p:spPr>
          <a:xfrm>
            <a:off x="365760" y="1234440"/>
            <a:ext cx="1783080" cy="1188720"/>
          </a:xfrm>
          <a:prstGeom prst="roundRect">
            <a:avLst>
              <a:gd name="adj" fmla="val 3846"/>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8" name="Text 5"/>
          <p:cNvSpPr/>
          <p:nvPr/>
        </p:nvSpPr>
        <p:spPr>
          <a:xfrm>
            <a:off x="475488" y="1335024"/>
            <a:ext cx="1600200" cy="237744"/>
          </a:xfrm>
          <a:prstGeom prst="rect">
            <a:avLst/>
          </a:prstGeom>
          <a:noFill/>
          <a:ln/>
        </p:spPr>
        <p:txBody>
          <a:bodyPr wrap="square" rtlCol="0" anchor="ctr"/>
          <a:lstStyle/>
          <a:p>
            <a:pPr indent="0" marL="0">
              <a:buNone/>
            </a:pPr>
            <a:r>
              <a:rPr lang="en-US" sz="800" b="1" spc="100" kern="0" dirty="0">
                <a:solidFill>
                  <a:srgbClr val="64748B"/>
                </a:solidFill>
                <a:latin typeface="Calibri" pitchFamily="34" charset="0"/>
                <a:ea typeface="Calibri" pitchFamily="34" charset="-122"/>
                <a:cs typeface="Calibri" pitchFamily="34" charset="-120"/>
              </a:rPr>
              <a:t>EV / EBITDA — 40%</a:t>
            </a:r>
            <a:endParaRPr lang="en-US" sz="800" dirty="0"/>
          </a:p>
        </p:txBody>
      </p:sp>
      <p:sp>
        <p:nvSpPr>
          <p:cNvPr id="9" name="Text 6"/>
          <p:cNvSpPr/>
          <p:nvPr/>
        </p:nvSpPr>
        <p:spPr>
          <a:xfrm>
            <a:off x="475488" y="1572768"/>
            <a:ext cx="1600200" cy="237744"/>
          </a:xfrm>
          <a:prstGeom prst="rect">
            <a:avLst/>
          </a:prstGeom>
          <a:noFill/>
          <a:ln/>
        </p:spPr>
        <p:txBody>
          <a:bodyPr wrap="square" rtlCol="0" anchor="ctr"/>
          <a:lstStyle/>
          <a:p>
            <a:pPr indent="0" marL="0">
              <a:buNone/>
            </a:pPr>
            <a:r>
              <a:rPr lang="en-US" sz="750" dirty="0">
                <a:solidFill>
                  <a:srgbClr val="64748B"/>
                </a:solidFill>
                <a:latin typeface="Calibri" pitchFamily="34" charset="0"/>
                <a:ea typeface="Calibri" pitchFamily="34" charset="-122"/>
                <a:cs typeface="Calibri" pitchFamily="34" charset="-120"/>
              </a:rPr>
              <a:t>Relative valuation</a:t>
            </a:r>
            <a:endParaRPr lang="en-US" sz="750" dirty="0"/>
          </a:p>
        </p:txBody>
      </p:sp>
      <p:sp>
        <p:nvSpPr>
          <p:cNvPr id="10" name="Text 7"/>
          <p:cNvSpPr/>
          <p:nvPr/>
        </p:nvSpPr>
        <p:spPr>
          <a:xfrm>
            <a:off x="475488" y="1847088"/>
            <a:ext cx="1600200" cy="457200"/>
          </a:xfrm>
          <a:prstGeom prst="rect">
            <a:avLst/>
          </a:prstGeom>
          <a:noFill/>
          <a:ln/>
        </p:spPr>
        <p:txBody>
          <a:bodyPr wrap="square" rtlCol="0" anchor="ctr"/>
          <a:lstStyle/>
          <a:p>
            <a:pPr indent="0" marL="0">
              <a:buNone/>
            </a:pPr>
            <a:r>
              <a:rPr lang="en-US" sz="1800" b="1" dirty="0">
                <a:solidFill>
                  <a:srgbClr val="0D9488"/>
                </a:solidFill>
                <a:latin typeface="Calibri" pitchFamily="34" charset="0"/>
                <a:ea typeface="Calibri" pitchFamily="34" charset="-122"/>
                <a:cs typeface="Calibri" pitchFamily="34" charset="-120"/>
              </a:rPr>
              <a:t>$294.60</a:t>
            </a:r>
            <a:endParaRPr lang="en-US" sz="1800" dirty="0"/>
          </a:p>
        </p:txBody>
      </p:sp>
      <p:sp>
        <p:nvSpPr>
          <p:cNvPr id="11" name="Shape 8"/>
          <p:cNvSpPr/>
          <p:nvPr/>
        </p:nvSpPr>
        <p:spPr>
          <a:xfrm>
            <a:off x="2331720" y="1234440"/>
            <a:ext cx="1783080" cy="1188720"/>
          </a:xfrm>
          <a:prstGeom prst="roundRect">
            <a:avLst>
              <a:gd name="adj" fmla="val 3846"/>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2" name="Text 9"/>
          <p:cNvSpPr/>
          <p:nvPr/>
        </p:nvSpPr>
        <p:spPr>
          <a:xfrm>
            <a:off x="2441448" y="1335024"/>
            <a:ext cx="1600200" cy="237744"/>
          </a:xfrm>
          <a:prstGeom prst="rect">
            <a:avLst/>
          </a:prstGeom>
          <a:noFill/>
          <a:ln/>
        </p:spPr>
        <p:txBody>
          <a:bodyPr wrap="square" rtlCol="0" anchor="ctr"/>
          <a:lstStyle/>
          <a:p>
            <a:pPr indent="0" marL="0">
              <a:buNone/>
            </a:pPr>
            <a:r>
              <a:rPr lang="en-US" sz="800" b="1" spc="100" kern="0" dirty="0">
                <a:solidFill>
                  <a:srgbClr val="64748B"/>
                </a:solidFill>
                <a:latin typeface="Calibri" pitchFamily="34" charset="0"/>
                <a:ea typeface="Calibri" pitchFamily="34" charset="-122"/>
                <a:cs typeface="Calibri" pitchFamily="34" charset="-120"/>
              </a:rPr>
              <a:t>DCF — 60%</a:t>
            </a:r>
            <a:endParaRPr lang="en-US" sz="800" dirty="0"/>
          </a:p>
        </p:txBody>
      </p:sp>
      <p:sp>
        <p:nvSpPr>
          <p:cNvPr id="13" name="Text 10"/>
          <p:cNvSpPr/>
          <p:nvPr/>
        </p:nvSpPr>
        <p:spPr>
          <a:xfrm>
            <a:off x="2441448" y="1572768"/>
            <a:ext cx="1600200" cy="237744"/>
          </a:xfrm>
          <a:prstGeom prst="rect">
            <a:avLst/>
          </a:prstGeom>
          <a:noFill/>
          <a:ln/>
        </p:spPr>
        <p:txBody>
          <a:bodyPr wrap="square" rtlCol="0" anchor="ctr"/>
          <a:lstStyle/>
          <a:p>
            <a:pPr indent="0" marL="0">
              <a:buNone/>
            </a:pPr>
            <a:r>
              <a:rPr lang="en-US" sz="750" dirty="0">
                <a:solidFill>
                  <a:srgbClr val="64748B"/>
                </a:solidFill>
                <a:latin typeface="Calibri" pitchFamily="34" charset="0"/>
                <a:ea typeface="Calibri" pitchFamily="34" charset="-122"/>
                <a:cs typeface="Calibri" pitchFamily="34" charset="-120"/>
              </a:rPr>
              <a:t>Intrinsic valuation</a:t>
            </a:r>
            <a:endParaRPr lang="en-US" sz="750" dirty="0"/>
          </a:p>
        </p:txBody>
      </p:sp>
      <p:sp>
        <p:nvSpPr>
          <p:cNvPr id="14" name="Text 11"/>
          <p:cNvSpPr/>
          <p:nvPr/>
        </p:nvSpPr>
        <p:spPr>
          <a:xfrm>
            <a:off x="2441448" y="1847088"/>
            <a:ext cx="1600200" cy="457200"/>
          </a:xfrm>
          <a:prstGeom prst="rect">
            <a:avLst/>
          </a:prstGeom>
          <a:noFill/>
          <a:ln/>
        </p:spPr>
        <p:txBody>
          <a:bodyPr wrap="square" rtlCol="0" anchor="ctr"/>
          <a:lstStyle/>
          <a:p>
            <a:pPr indent="0" marL="0">
              <a:buNone/>
            </a:pPr>
            <a:r>
              <a:rPr lang="en-US" sz="1800" b="1" dirty="0">
                <a:solidFill>
                  <a:srgbClr val="113D63"/>
                </a:solidFill>
                <a:latin typeface="Calibri" pitchFamily="34" charset="0"/>
                <a:ea typeface="Calibri" pitchFamily="34" charset="-122"/>
                <a:cs typeface="Calibri" pitchFamily="34" charset="-120"/>
              </a:rPr>
              <a:t>$151.39</a:t>
            </a:r>
            <a:endParaRPr lang="en-US" sz="1800" dirty="0"/>
          </a:p>
        </p:txBody>
      </p:sp>
      <p:sp>
        <p:nvSpPr>
          <p:cNvPr id="15" name="Shape 12"/>
          <p:cNvSpPr/>
          <p:nvPr/>
        </p:nvSpPr>
        <p:spPr>
          <a:xfrm>
            <a:off x="4297680" y="1234440"/>
            <a:ext cx="1783080" cy="1188720"/>
          </a:xfrm>
          <a:prstGeom prst="roundRect">
            <a:avLst>
              <a:gd name="adj" fmla="val 3846"/>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6" name="Text 13"/>
          <p:cNvSpPr/>
          <p:nvPr/>
        </p:nvSpPr>
        <p:spPr>
          <a:xfrm>
            <a:off x="4407408" y="1335024"/>
            <a:ext cx="1600200" cy="237744"/>
          </a:xfrm>
          <a:prstGeom prst="rect">
            <a:avLst/>
          </a:prstGeom>
          <a:noFill/>
          <a:ln/>
        </p:spPr>
        <p:txBody>
          <a:bodyPr wrap="square" rtlCol="0" anchor="ctr"/>
          <a:lstStyle/>
          <a:p>
            <a:pPr indent="0" marL="0">
              <a:buNone/>
            </a:pPr>
            <a:r>
              <a:rPr lang="en-US" sz="800" b="1" spc="100" kern="0" dirty="0">
                <a:solidFill>
                  <a:srgbClr val="64748B"/>
                </a:solidFill>
                <a:latin typeface="Calibri" pitchFamily="34" charset="0"/>
                <a:ea typeface="Calibri" pitchFamily="34" charset="-122"/>
                <a:cs typeface="Calibri" pitchFamily="34" charset="-120"/>
              </a:rPr>
              <a:t>BLENDED TARGET</a:t>
            </a:r>
            <a:endParaRPr lang="en-US" sz="800" dirty="0"/>
          </a:p>
        </p:txBody>
      </p:sp>
      <p:sp>
        <p:nvSpPr>
          <p:cNvPr id="17" name="Text 14"/>
          <p:cNvSpPr/>
          <p:nvPr/>
        </p:nvSpPr>
        <p:spPr>
          <a:xfrm>
            <a:off x="4407408" y="1572768"/>
            <a:ext cx="1600200" cy="237744"/>
          </a:xfrm>
          <a:prstGeom prst="rect">
            <a:avLst/>
          </a:prstGeom>
          <a:noFill/>
          <a:ln/>
        </p:spPr>
        <p:txBody>
          <a:bodyPr wrap="square" rtlCol="0" anchor="ctr"/>
          <a:lstStyle/>
          <a:p>
            <a:pPr indent="0" marL="0">
              <a:buNone/>
            </a:pPr>
            <a:r>
              <a:rPr lang="en-US" sz="750" dirty="0">
                <a:solidFill>
                  <a:srgbClr val="64748B"/>
                </a:solidFill>
                <a:latin typeface="Calibri" pitchFamily="34" charset="0"/>
                <a:ea typeface="Calibri" pitchFamily="34" charset="-122"/>
                <a:cs typeface="Calibri" pitchFamily="34" charset="-120"/>
              </a:rPr>
              <a:t>40 / 60 weighting</a:t>
            </a:r>
            <a:endParaRPr lang="en-US" sz="750" dirty="0"/>
          </a:p>
        </p:txBody>
      </p:sp>
      <p:sp>
        <p:nvSpPr>
          <p:cNvPr id="18" name="Text 15"/>
          <p:cNvSpPr/>
          <p:nvPr/>
        </p:nvSpPr>
        <p:spPr>
          <a:xfrm>
            <a:off x="4407408" y="1847088"/>
            <a:ext cx="1600200" cy="457200"/>
          </a:xfrm>
          <a:prstGeom prst="rect">
            <a:avLst/>
          </a:prstGeom>
          <a:noFill/>
          <a:ln/>
        </p:spPr>
        <p:txBody>
          <a:bodyPr wrap="square" rtlCol="0" anchor="ctr"/>
          <a:lstStyle/>
          <a:p>
            <a:pPr indent="0" marL="0">
              <a:buNone/>
            </a:pPr>
            <a:r>
              <a:rPr lang="en-US" sz="1800" b="1" dirty="0">
                <a:solidFill>
                  <a:srgbClr val="F59E0B"/>
                </a:solidFill>
                <a:latin typeface="Calibri" pitchFamily="34" charset="0"/>
                <a:ea typeface="Calibri" pitchFamily="34" charset="-122"/>
                <a:cs typeface="Calibri" pitchFamily="34" charset="-120"/>
              </a:rPr>
              <a:t>$208.67</a:t>
            </a:r>
            <a:endParaRPr lang="en-US" sz="1800" dirty="0"/>
          </a:p>
        </p:txBody>
      </p:sp>
      <p:sp>
        <p:nvSpPr>
          <p:cNvPr id="19" name="Text 16"/>
          <p:cNvSpPr/>
          <p:nvPr/>
        </p:nvSpPr>
        <p:spPr>
          <a:xfrm>
            <a:off x="365760" y="2606040"/>
            <a:ext cx="3657600" cy="274320"/>
          </a:xfrm>
          <a:prstGeom prst="rect">
            <a:avLst/>
          </a:prstGeom>
          <a:noFill/>
          <a:ln/>
        </p:spPr>
        <p:txBody>
          <a:bodyPr wrap="square" rtlCol="0" anchor="ctr"/>
          <a:lstStyle/>
          <a:p>
            <a:pPr indent="0" marL="0">
              <a:buNone/>
            </a:pPr>
            <a:r>
              <a:rPr lang="en-US" sz="1000" i="1" dirty="0">
                <a:solidFill>
                  <a:srgbClr val="64748B"/>
                </a:solidFill>
                <a:latin typeface="Calibri" pitchFamily="34" charset="0"/>
                <a:ea typeface="Calibri" pitchFamily="34" charset="-122"/>
                <a:cs typeface="Calibri" pitchFamily="34" charset="-120"/>
              </a:rPr>
              <a:t>More to story</a:t>
            </a:r>
            <a:endParaRPr lang="en-US" sz="1000" dirty="0"/>
          </a:p>
        </p:txBody>
      </p:sp>
      <p:sp>
        <p:nvSpPr>
          <p:cNvPr id="20" name="Text 17"/>
          <p:cNvSpPr/>
          <p:nvPr/>
        </p:nvSpPr>
        <p:spPr>
          <a:xfrm>
            <a:off x="365760" y="3063240"/>
            <a:ext cx="3657600" cy="329184"/>
          </a:xfrm>
          <a:prstGeom prst="rect">
            <a:avLst/>
          </a:prstGeom>
          <a:noFill/>
          <a:ln/>
        </p:spPr>
        <p:txBody>
          <a:bodyPr wrap="square" rtlCol="0" anchor="ctr"/>
          <a:lstStyle/>
          <a:p>
            <a:pPr indent="0" marL="0">
              <a:buNone/>
            </a:pPr>
            <a:r>
              <a:rPr lang="en-US" sz="1200" b="1" dirty="0">
                <a:solidFill>
                  <a:srgbClr val="113D63"/>
                </a:solidFill>
                <a:latin typeface="Calibri" pitchFamily="34" charset="0"/>
                <a:ea typeface="Calibri" pitchFamily="34" charset="-122"/>
                <a:cs typeface="Calibri" pitchFamily="34" charset="-120"/>
              </a:rPr>
              <a:t>Why Hold?</a:t>
            </a:r>
            <a:endParaRPr lang="en-US" sz="1200" dirty="0"/>
          </a:p>
        </p:txBody>
      </p:sp>
      <p:sp>
        <p:nvSpPr>
          <p:cNvPr id="21" name="Text 18"/>
          <p:cNvSpPr/>
          <p:nvPr/>
        </p:nvSpPr>
        <p:spPr>
          <a:xfrm>
            <a:off x="365760" y="3429000"/>
            <a:ext cx="5943600" cy="1280160"/>
          </a:xfrm>
          <a:prstGeom prst="rect">
            <a:avLst/>
          </a:prstGeom>
          <a:noFill/>
          <a:ln/>
        </p:spPr>
        <p:txBody>
          <a:bodyPr wrap="square" rtlCol="0" anchor="t"/>
          <a:lstStyle/>
          <a:p>
            <a:pPr marL="342900" indent="-342900">
              <a:spcAft>
                <a:spcPts val="700"/>
              </a:spcAft>
              <a:buSzPct val="100000"/>
              <a:buChar char="•"/>
            </a:pPr>
            <a:r>
              <a:rPr lang="en-US" sz="1100" dirty="0">
                <a:solidFill>
                  <a:srgbClr val="1A1A1A"/>
                </a:solidFill>
                <a:latin typeface="Calibri" pitchFamily="34" charset="0"/>
                <a:ea typeface="Calibri" pitchFamily="34" charset="-122"/>
                <a:cs typeface="Calibri" pitchFamily="34" charset="-120"/>
              </a:rPr>
              <a:t>Diversified revenue streams</a:t>
            </a:r>
            <a:endParaRPr lang="en-US" sz="1100" dirty="0"/>
          </a:p>
          <a:p>
            <a:pPr marL="342900" indent="-342900">
              <a:spcAft>
                <a:spcPts val="700"/>
              </a:spcAft>
              <a:buSzPct val="100000"/>
              <a:buChar char="•"/>
            </a:pPr>
            <a:r>
              <a:rPr lang="en-US" sz="1100" dirty="0">
                <a:solidFill>
                  <a:srgbClr val="1A1A1A"/>
                </a:solidFill>
                <a:latin typeface="Calibri" pitchFamily="34" charset="0"/>
                <a:ea typeface="Calibri" pitchFamily="34" charset="-122"/>
                <a:cs typeface="Calibri" pitchFamily="34" charset="-120"/>
              </a:rPr>
              <a:t>Headwinds will resolve</a:t>
            </a:r>
            <a:endParaRPr lang="en-US" sz="1100" dirty="0"/>
          </a:p>
          <a:p>
            <a:pPr marL="342900" indent="-342900">
              <a:buSzPct val="100000"/>
              <a:buChar char="•"/>
            </a:pPr>
            <a:r>
              <a:rPr lang="en-US" sz="1100" dirty="0">
                <a:solidFill>
                  <a:srgbClr val="1A1A1A"/>
                </a:solidFill>
                <a:latin typeface="Calibri" pitchFamily="34" charset="0"/>
                <a:ea typeface="Calibri" pitchFamily="34" charset="-122"/>
                <a:cs typeface="Calibri" pitchFamily="34" charset="-120"/>
              </a:rPr>
              <a:t>15,000 Pratt engines globally – 19 countries operating Patriot systems</a:t>
            </a:r>
            <a:endParaRPr lang="en-US" sz="1100" dirty="0"/>
          </a:p>
        </p:txBody>
      </p:sp>
      <p:sp>
        <p:nvSpPr>
          <p:cNvPr id="22" name="Shape 19"/>
          <p:cNvSpPr/>
          <p:nvPr/>
        </p:nvSpPr>
        <p:spPr>
          <a:xfrm>
            <a:off x="6400800" y="1234440"/>
            <a:ext cx="2377440" cy="3200400"/>
          </a:xfrm>
          <a:prstGeom prst="roundRect">
            <a:avLst>
              <a:gd name="adj" fmla="val 1923"/>
            </a:avLst>
          </a:prstGeom>
          <a:solidFill>
            <a:srgbClr val="113D63"/>
          </a:solidFill>
          <a:ln/>
          <a:effectLst>
            <a:outerShdw sx="100000" sy="100000" kx="0" ky="0" algn="bl" rotWithShape="0" blurRad="63500" dist="25400" dir="2700000">
              <a:srgbClr val="000000">
                <a:alpha val="12000"/>
              </a:srgbClr>
            </a:outerShdw>
          </a:effectLst>
        </p:spPr>
      </p:sp>
      <p:sp>
        <p:nvSpPr>
          <p:cNvPr id="23" name="Text 20"/>
          <p:cNvSpPr/>
          <p:nvPr/>
        </p:nvSpPr>
        <p:spPr>
          <a:xfrm>
            <a:off x="6400800" y="1554480"/>
            <a:ext cx="2377440" cy="2560320"/>
          </a:xfrm>
          <a:prstGeom prst="rect">
            <a:avLst/>
          </a:prstGeom>
          <a:noFill/>
          <a:ln/>
        </p:spPr>
        <p:txBody>
          <a:bodyPr wrap="square" rtlCol="0" anchor="ctr"/>
          <a:lstStyle/>
          <a:p>
            <a:pPr algn="ctr" indent="0" marL="0">
              <a:buNone/>
            </a:pPr>
            <a:r>
              <a:rPr lang="en-US" sz="800" b="1" spc="200" kern="0" dirty="0">
                <a:solidFill>
                  <a:srgbClr val="CADCFC"/>
                </a:solidFill>
                <a:latin typeface="Calibri" pitchFamily="34" charset="0"/>
                <a:ea typeface="Calibri" pitchFamily="34" charset="-122"/>
                <a:cs typeface="Calibri" pitchFamily="34" charset="-120"/>
              </a:rPr>
              <a:t>RECOMMENDATION</a:t>
            </a:r>
            <a:endParaRPr lang="en-US" sz="800" dirty="0"/>
          </a:p>
          <a:p>
            <a:pPr algn="ctr" indent="0" marL="0">
              <a:buNone/>
            </a:pPr>
            <a:r>
              <a:rPr lang="en-US" sz="3000" b="1" dirty="0">
                <a:solidFill>
                  <a:srgbClr val="FFFFFF"/>
                </a:solidFill>
                <a:latin typeface="Calibri" pitchFamily="34" charset="0"/>
                <a:ea typeface="Calibri" pitchFamily="34" charset="-122"/>
                <a:cs typeface="Calibri" pitchFamily="34" charset="-120"/>
              </a:rPr>
              <a:t>HOLD</a:t>
            </a:r>
            <a:endParaRPr lang="en-US" sz="800" dirty="0"/>
          </a:p>
          <a:p>
            <a:pPr algn="ctr" indent="0" marL="0">
              <a:buNone/>
            </a:pPr>
            <a:endParaRPr lang="en-US" sz="800" dirty="0"/>
          </a:p>
          <a:p>
            <a:pPr algn="ctr" indent="0" marL="0">
              <a:buNone/>
            </a:pPr>
            <a:r>
              <a:rPr lang="en-US" sz="1200" b="1" dirty="0">
                <a:solidFill>
                  <a:srgbClr val="FFFFFF"/>
                </a:solidFill>
                <a:latin typeface="Calibri" pitchFamily="34" charset="0"/>
                <a:ea typeface="Calibri" pitchFamily="34" charset="-122"/>
                <a:cs typeface="Calibri" pitchFamily="34" charset="-120"/>
              </a:rPr>
              <a:t>Target  $208.67</a:t>
            </a:r>
            <a:endParaRPr lang="en-US" sz="800" dirty="0"/>
          </a:p>
          <a:p>
            <a:pPr algn="ctr" indent="0" marL="0">
              <a:buNone/>
            </a:pPr>
            <a:r>
              <a:rPr lang="en-US" sz="1100" dirty="0">
                <a:solidFill>
                  <a:srgbClr val="CADCFC"/>
                </a:solidFill>
                <a:latin typeface="Calibri" pitchFamily="34" charset="0"/>
                <a:ea typeface="Calibri" pitchFamily="34" charset="-122"/>
                <a:cs typeface="Calibri" pitchFamily="34" charset="-120"/>
              </a:rPr>
              <a:t>Current  $198.09</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777240" y="1005840"/>
            <a:ext cx="7315200" cy="914400"/>
          </a:xfrm>
          <a:prstGeom prst="rect">
            <a:avLst/>
          </a:prstGeom>
          <a:noFill/>
          <a:ln/>
        </p:spPr>
        <p:txBody>
          <a:bodyPr wrap="square" rtlCol="0" anchor="ctr"/>
          <a:lstStyle/>
          <a:p>
            <a:pPr indent="0" marL="0">
              <a:buNone/>
            </a:pPr>
            <a:r>
              <a:rPr lang="en-US" sz="4800" b="1" dirty="0">
                <a:solidFill>
                  <a:srgbClr val="113D63"/>
                </a:solidFill>
                <a:latin typeface="Calibri" pitchFamily="34" charset="0"/>
                <a:ea typeface="Calibri" pitchFamily="34" charset="-122"/>
                <a:cs typeface="Calibri" pitchFamily="34" charset="-120"/>
              </a:rPr>
              <a:t>Thank You</a:t>
            </a:r>
            <a:endParaRPr lang="en-US" sz="4800" dirty="0"/>
          </a:p>
        </p:txBody>
      </p:sp>
      <p:sp>
        <p:nvSpPr>
          <p:cNvPr id="3" name="Shape 1"/>
          <p:cNvSpPr/>
          <p:nvPr/>
        </p:nvSpPr>
        <p:spPr>
          <a:xfrm>
            <a:off x="795528" y="2057400"/>
            <a:ext cx="2926080" cy="0"/>
          </a:xfrm>
          <a:prstGeom prst="line">
            <a:avLst/>
          </a:prstGeom>
          <a:noFill/>
          <a:ln w="31750">
            <a:solidFill>
              <a:srgbClr val="0D9488"/>
            </a:solidFill>
            <a:prstDash val="solid"/>
          </a:ln>
        </p:spPr>
      </p:sp>
      <p:sp>
        <p:nvSpPr>
          <p:cNvPr id="4" name="Text 2"/>
          <p:cNvSpPr/>
          <p:nvPr/>
        </p:nvSpPr>
        <p:spPr>
          <a:xfrm>
            <a:off x="777240" y="2240280"/>
            <a:ext cx="7772400" cy="457200"/>
          </a:xfrm>
          <a:prstGeom prst="rect">
            <a:avLst/>
          </a:prstGeom>
          <a:noFill/>
          <a:ln/>
        </p:spPr>
        <p:txBody>
          <a:bodyPr wrap="square" rtlCol="0" anchor="ctr"/>
          <a:lstStyle/>
          <a:p>
            <a:pPr indent="0" marL="0">
              <a:buNone/>
            </a:pPr>
            <a:r>
              <a:rPr lang="en-US" sz="1400" dirty="0">
                <a:solidFill>
                  <a:srgbClr val="1A1A1A"/>
                </a:solidFill>
                <a:latin typeface="Calibri" pitchFamily="34" charset="0"/>
                <a:ea typeface="Calibri" pitchFamily="34" charset="-122"/>
                <a:cs typeface="Calibri" pitchFamily="34" charset="-120"/>
              </a:rPr>
              <a:t>RTX Corporation  (NYSE: RTX)   |   Recommendation: HOLD   |   Target: $208.67</a:t>
            </a:r>
            <a:endParaRPr lang="en-US" sz="1400" dirty="0"/>
          </a:p>
        </p:txBody>
      </p:sp>
      <p:sp>
        <p:nvSpPr>
          <p:cNvPr id="5" name="Text 3"/>
          <p:cNvSpPr/>
          <p:nvPr/>
        </p:nvSpPr>
        <p:spPr>
          <a:xfrm>
            <a:off x="777240" y="4114800"/>
            <a:ext cx="4572000" cy="365760"/>
          </a:xfrm>
          <a:prstGeom prst="rect">
            <a:avLst/>
          </a:prstGeom>
          <a:noFill/>
          <a:ln/>
        </p:spPr>
        <p:txBody>
          <a:bodyPr wrap="square" rtlCol="0" anchor="ctr"/>
          <a:lstStyle/>
          <a:p>
            <a:pPr indent="0" marL="0">
              <a:buNone/>
            </a:pPr>
            <a:r>
              <a:rPr lang="en-US" sz="1400" b="1" dirty="0">
                <a:solidFill>
                  <a:srgbClr val="113D63"/>
                </a:solidFill>
                <a:latin typeface="Calibri" pitchFamily="34" charset="0"/>
                <a:ea typeface="Calibri" pitchFamily="34" charset="-122"/>
                <a:cs typeface="Calibri" pitchFamily="34" charset="-120"/>
              </a:rPr>
              <a:t>Joe Marfisi</a:t>
            </a:r>
            <a:pPr indent="0" marL="0">
              <a:buNone/>
            </a:pPr>
            <a:r>
              <a:rPr lang="en-US" sz="1400" dirty="0">
                <a:solidFill>
                  <a:srgbClr val="595959"/>
                </a:solidFill>
                <a:latin typeface="Calibri" pitchFamily="34" charset="0"/>
                <a:ea typeface="Calibri" pitchFamily="34" charset="-122"/>
                <a:cs typeface="Calibri" pitchFamily="34" charset="-120"/>
              </a:rPr>
              <a:t>   |   February 2026</a:t>
            </a:r>
            <a:endParaRPr lang="en-US" sz="1400" dirty="0"/>
          </a:p>
        </p:txBody>
      </p:sp>
      <p:sp>
        <p:nvSpPr>
          <p:cNvPr id="6" name="Text 4"/>
          <p:cNvSpPr/>
          <p:nvPr/>
        </p:nvSpPr>
        <p:spPr>
          <a:xfrm>
            <a:off x="4572000" y="4160520"/>
            <a:ext cx="4114800" cy="365760"/>
          </a:xfrm>
          <a:prstGeom prst="rect">
            <a:avLst/>
          </a:prstGeom>
          <a:noFill/>
          <a:ln/>
        </p:spPr>
        <p:txBody>
          <a:bodyPr wrap="square" rtlCol="0" anchor="ctr"/>
          <a:lstStyle/>
          <a:p>
            <a:pPr algn="r" indent="0" marL="0">
              <a:buNone/>
            </a:pPr>
            <a:r>
              <a:rPr lang="en-US" sz="1000" dirty="0">
                <a:solidFill>
                  <a:srgbClr val="64748B"/>
                </a:solidFill>
                <a:latin typeface="Calibri" pitchFamily="34" charset="0"/>
                <a:ea typeface="Calibri" pitchFamily="34" charset="-122"/>
                <a:cs typeface="Calibri" pitchFamily="34" charset="-120"/>
              </a:rPr>
              <a:t>University of Nebraska–Lincoln  |  Finance, College of Business</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20040" y="0"/>
            <a:ext cx="8503920" cy="685800"/>
          </a:xfrm>
          <a:prstGeom prst="rect">
            <a:avLst/>
          </a:prstGeom>
          <a:noFill/>
          <a:ln/>
        </p:spPr>
        <p:txBody>
          <a:bodyPr wrap="square" rtlCol="0" anchor="ctr"/>
          <a:lstStyle/>
          <a:p>
            <a:pPr indent="0" marL="0">
              <a:buNone/>
            </a:pPr>
            <a:r>
              <a:rPr lang="en-US" sz="2400" b="1" dirty="0">
                <a:solidFill>
                  <a:srgbClr val="113D63"/>
                </a:solidFill>
                <a:latin typeface="Calibri" pitchFamily="34" charset="0"/>
                <a:ea typeface="Calibri" pitchFamily="34" charset="-122"/>
                <a:cs typeface="Calibri" pitchFamily="34" charset="-120"/>
              </a:rPr>
              <a:t>Business Description</a:t>
            </a:r>
            <a:endParaRPr lang="en-US" sz="2400" dirty="0"/>
          </a:p>
        </p:txBody>
      </p:sp>
      <p:sp>
        <p:nvSpPr>
          <p:cNvPr id="3" name="Shape 1"/>
          <p:cNvSpPr/>
          <p:nvPr/>
        </p:nvSpPr>
        <p:spPr>
          <a:xfrm>
            <a:off x="0" y="685800"/>
            <a:ext cx="9144000" cy="41148"/>
          </a:xfrm>
          <a:prstGeom prst="rect">
            <a:avLst/>
          </a:prstGeom>
          <a:solidFill>
            <a:srgbClr val="113D63"/>
          </a:solidFill>
          <a:ln/>
        </p:spPr>
      </p:sp>
      <p:sp>
        <p:nvSpPr>
          <p:cNvPr id="4" name="Text 2"/>
          <p:cNvSpPr/>
          <p:nvPr/>
        </p:nvSpPr>
        <p:spPr>
          <a:xfrm>
            <a:off x="0" y="4892040"/>
            <a:ext cx="9144000" cy="256032"/>
          </a:xfrm>
          <a:prstGeom prst="rect">
            <a:avLst/>
          </a:prstGeom>
          <a:noFill/>
          <a:ln/>
        </p:spPr>
        <p:txBody>
          <a:bodyPr wrap="square" rtlCol="0" anchor="ctr"/>
          <a:lstStyle/>
          <a:p>
            <a:pPr algn="ctr" indent="0" marL="0">
              <a:buNone/>
            </a:pPr>
            <a:r>
              <a:rPr lang="en-US" sz="800" dirty="0">
                <a:solidFill>
                  <a:srgbClr val="595959"/>
                </a:solidFill>
                <a:latin typeface="Calibri" pitchFamily="34" charset="0"/>
                <a:ea typeface="Calibri" pitchFamily="34" charset="-122"/>
                <a:cs typeface="Calibri" pitchFamily="34" charset="-120"/>
              </a:rPr>
              <a:t>RTX Corporation (NYSE: RTX)  |  February 2026  |  Joe Marfisi</a:t>
            </a:r>
            <a:endParaRPr lang="en-US" sz="800" dirty="0"/>
          </a:p>
        </p:txBody>
      </p:sp>
      <p:sp>
        <p:nvSpPr>
          <p:cNvPr id="6" name="Text 3"/>
          <p:cNvSpPr/>
          <p:nvPr/>
        </p:nvSpPr>
        <p:spPr>
          <a:xfrm>
            <a:off x="365760" y="822960"/>
            <a:ext cx="8412480" cy="365760"/>
          </a:xfrm>
          <a:prstGeom prst="rect">
            <a:avLst/>
          </a:prstGeom>
          <a:noFill/>
          <a:ln/>
        </p:spPr>
        <p:txBody>
          <a:bodyPr wrap="square" rtlCol="0" anchor="ctr"/>
          <a:lstStyle/>
          <a:p>
            <a:pPr indent="0" marL="0">
              <a:buNone/>
            </a:pPr>
            <a:r>
              <a:rPr lang="en-US" sz="1150" b="1" dirty="0">
                <a:solidFill>
                  <a:srgbClr val="113D63"/>
                </a:solidFill>
                <a:latin typeface="Calibri" pitchFamily="34" charset="0"/>
                <a:ea typeface="Calibri" pitchFamily="34" charset="-122"/>
                <a:cs typeface="Calibri" pitchFamily="34" charset="-120"/>
              </a:rPr>
              <a:t>RTX Corporation</a:t>
            </a:r>
            <a:pPr indent="0" marL="0">
              <a:buNone/>
            </a:pPr>
            <a:r>
              <a:rPr lang="en-US" sz="1150" dirty="0">
                <a:solidFill>
                  <a:srgbClr val="64748B"/>
                </a:solidFill>
                <a:latin typeface="Calibri" pitchFamily="34" charset="0"/>
                <a:ea typeface="Calibri" pitchFamily="34" charset="-122"/>
                <a:cs typeface="Calibri" pitchFamily="34" charset="-120"/>
              </a:rPr>
              <a:t>  —  Split into 3 sections</a:t>
            </a:r>
            <a:endParaRPr lang="en-US" sz="1150" dirty="0"/>
          </a:p>
        </p:txBody>
      </p:sp>
      <p:sp>
        <p:nvSpPr>
          <p:cNvPr id="7" name="Shape 4"/>
          <p:cNvSpPr/>
          <p:nvPr/>
        </p:nvSpPr>
        <p:spPr>
          <a:xfrm>
            <a:off x="320040" y="1371600"/>
            <a:ext cx="2743200" cy="3017520"/>
          </a:xfrm>
          <a:prstGeom prst="roundRect">
            <a:avLst>
              <a:gd name="adj" fmla="val 1667"/>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8" name="Text 5"/>
          <p:cNvSpPr/>
          <p:nvPr/>
        </p:nvSpPr>
        <p:spPr>
          <a:xfrm>
            <a:off x="411480" y="1572768"/>
            <a:ext cx="2514600" cy="384048"/>
          </a:xfrm>
          <a:prstGeom prst="rect">
            <a:avLst/>
          </a:prstGeom>
          <a:noFill/>
          <a:ln/>
        </p:spPr>
        <p:txBody>
          <a:bodyPr wrap="square" rtlCol="0" anchor="ctr"/>
          <a:lstStyle/>
          <a:p>
            <a:pPr indent="0" marL="0">
              <a:buNone/>
            </a:pPr>
            <a:r>
              <a:rPr lang="en-US" sz="1300" b="1" dirty="0">
                <a:solidFill>
                  <a:srgbClr val="113D63"/>
                </a:solidFill>
                <a:latin typeface="Calibri" pitchFamily="34" charset="0"/>
                <a:ea typeface="Calibri" pitchFamily="34" charset="-122"/>
                <a:cs typeface="Calibri" pitchFamily="34" charset="-120"/>
              </a:rPr>
              <a:t>Raytheon</a:t>
            </a:r>
            <a:endParaRPr lang="en-US" sz="1300" dirty="0"/>
          </a:p>
        </p:txBody>
      </p:sp>
      <p:sp>
        <p:nvSpPr>
          <p:cNvPr id="9" name="Text 6"/>
          <p:cNvSpPr/>
          <p:nvPr/>
        </p:nvSpPr>
        <p:spPr>
          <a:xfrm>
            <a:off x="411480" y="1956816"/>
            <a:ext cx="2194560" cy="256032"/>
          </a:xfrm>
          <a:prstGeom prst="rect">
            <a:avLst/>
          </a:prstGeom>
          <a:noFill/>
          <a:ln/>
        </p:spPr>
        <p:txBody>
          <a:bodyPr wrap="square" rtlCol="0" anchor="ctr"/>
          <a:lstStyle/>
          <a:p>
            <a:pPr indent="0" marL="0">
              <a:buNone/>
            </a:pPr>
            <a:r>
              <a:rPr lang="en-US" sz="850" b="1" spc="150" kern="0" dirty="0">
                <a:solidFill>
                  <a:srgbClr val="0D9488"/>
                </a:solidFill>
                <a:latin typeface="Calibri" pitchFamily="34" charset="0"/>
                <a:ea typeface="Calibri" pitchFamily="34" charset="-122"/>
                <a:cs typeface="Calibri" pitchFamily="34" charset="-120"/>
              </a:rPr>
              <a:t>Defense Segment</a:t>
            </a:r>
            <a:endParaRPr lang="en-US" sz="850" dirty="0"/>
          </a:p>
        </p:txBody>
      </p:sp>
      <p:sp>
        <p:nvSpPr>
          <p:cNvPr id="10" name="Text 7"/>
          <p:cNvSpPr/>
          <p:nvPr/>
        </p:nvSpPr>
        <p:spPr>
          <a:xfrm>
            <a:off x="411480" y="2331720"/>
            <a:ext cx="2487168" cy="1920240"/>
          </a:xfrm>
          <a:prstGeom prst="rect">
            <a:avLst/>
          </a:prstGeom>
          <a:noFill/>
          <a:ln/>
        </p:spPr>
        <p:txBody>
          <a:bodyPr wrap="square" rtlCol="0" anchor="t"/>
          <a:lstStyle/>
          <a:p>
            <a:pPr marL="342900" indent="-342900">
              <a:spcAft>
                <a:spcPts val="600"/>
              </a:spcAft>
              <a:buSzPct val="100000"/>
              <a:buChar char="•"/>
            </a:pPr>
            <a:r>
              <a:rPr lang="en-US" sz="950" dirty="0">
                <a:solidFill>
                  <a:srgbClr val="1A1A1A"/>
                </a:solidFill>
                <a:latin typeface="Calibri" pitchFamily="34" charset="0"/>
                <a:ea typeface="Calibri" pitchFamily="34" charset="-122"/>
                <a:cs typeface="Calibri" pitchFamily="34" charset="-120"/>
              </a:rPr>
              <a:t>Produces Patriot missile defensive systems, advanced radar systems, and Tomahawk Cruise missiles</a:t>
            </a:r>
            <a:endParaRPr lang="en-US" sz="950" dirty="0"/>
          </a:p>
        </p:txBody>
      </p:sp>
      <p:sp>
        <p:nvSpPr>
          <p:cNvPr id="11" name="Shape 8"/>
          <p:cNvSpPr/>
          <p:nvPr/>
        </p:nvSpPr>
        <p:spPr>
          <a:xfrm>
            <a:off x="3264408" y="1371600"/>
            <a:ext cx="2743200" cy="3017520"/>
          </a:xfrm>
          <a:prstGeom prst="roundRect">
            <a:avLst>
              <a:gd name="adj" fmla="val 1667"/>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2" name="Text 9"/>
          <p:cNvSpPr/>
          <p:nvPr/>
        </p:nvSpPr>
        <p:spPr>
          <a:xfrm>
            <a:off x="3355848" y="1572768"/>
            <a:ext cx="2514600" cy="384048"/>
          </a:xfrm>
          <a:prstGeom prst="rect">
            <a:avLst/>
          </a:prstGeom>
          <a:noFill/>
          <a:ln/>
        </p:spPr>
        <p:txBody>
          <a:bodyPr wrap="square" rtlCol="0" anchor="ctr"/>
          <a:lstStyle/>
          <a:p>
            <a:pPr indent="0" marL="0">
              <a:buNone/>
            </a:pPr>
            <a:r>
              <a:rPr lang="en-US" sz="1300" b="1" dirty="0">
                <a:solidFill>
                  <a:srgbClr val="113D63"/>
                </a:solidFill>
                <a:latin typeface="Calibri" pitchFamily="34" charset="0"/>
                <a:ea typeface="Calibri" pitchFamily="34" charset="-122"/>
                <a:cs typeface="Calibri" pitchFamily="34" charset="-120"/>
              </a:rPr>
              <a:t>Pratt &amp; Whitney</a:t>
            </a:r>
            <a:endParaRPr lang="en-US" sz="1300" dirty="0"/>
          </a:p>
        </p:txBody>
      </p:sp>
      <p:sp>
        <p:nvSpPr>
          <p:cNvPr id="13" name="Text 10"/>
          <p:cNvSpPr/>
          <p:nvPr/>
        </p:nvSpPr>
        <p:spPr>
          <a:xfrm>
            <a:off x="3355848" y="1956816"/>
            <a:ext cx="2194560" cy="256032"/>
          </a:xfrm>
          <a:prstGeom prst="rect">
            <a:avLst/>
          </a:prstGeom>
          <a:noFill/>
          <a:ln/>
        </p:spPr>
        <p:txBody>
          <a:bodyPr wrap="square" rtlCol="0" anchor="ctr"/>
          <a:lstStyle/>
          <a:p>
            <a:pPr indent="0" marL="0">
              <a:buNone/>
            </a:pPr>
            <a:r>
              <a:rPr lang="en-US" sz="850" b="1" spc="150" kern="0" dirty="0">
                <a:solidFill>
                  <a:srgbClr val="0D9488"/>
                </a:solidFill>
                <a:latin typeface="Calibri" pitchFamily="34" charset="0"/>
                <a:ea typeface="Calibri" pitchFamily="34" charset="-122"/>
                <a:cs typeface="Calibri" pitchFamily="34" charset="-120"/>
              </a:rPr>
              <a:t>Jet Engines</a:t>
            </a:r>
            <a:endParaRPr lang="en-US" sz="850" dirty="0"/>
          </a:p>
        </p:txBody>
      </p:sp>
      <p:sp>
        <p:nvSpPr>
          <p:cNvPr id="14" name="Text 11"/>
          <p:cNvSpPr/>
          <p:nvPr/>
        </p:nvSpPr>
        <p:spPr>
          <a:xfrm>
            <a:off x="3355848" y="2331720"/>
            <a:ext cx="2487168" cy="1920240"/>
          </a:xfrm>
          <a:prstGeom prst="rect">
            <a:avLst/>
          </a:prstGeom>
          <a:noFill/>
          <a:ln/>
        </p:spPr>
        <p:txBody>
          <a:bodyPr wrap="square" rtlCol="0" anchor="t"/>
          <a:lstStyle/>
          <a:p>
            <a:pPr marL="342900" indent="-342900">
              <a:spcAft>
                <a:spcPts val="600"/>
              </a:spcAft>
              <a:buSzPct val="100000"/>
              <a:buChar char="•"/>
            </a:pPr>
            <a:r>
              <a:rPr lang="en-US" sz="950" dirty="0">
                <a:solidFill>
                  <a:srgbClr val="1A1A1A"/>
                </a:solidFill>
                <a:latin typeface="Calibri" pitchFamily="34" charset="0"/>
                <a:ea typeface="Calibri" pitchFamily="34" charset="-122"/>
                <a:cs typeface="Calibri" pitchFamily="34" charset="-120"/>
              </a:rPr>
              <a:t>Manufacture jet engines: GTF engine and F135 engine</a:t>
            </a:r>
            <a:endParaRPr lang="en-US" sz="950" dirty="0"/>
          </a:p>
        </p:txBody>
      </p:sp>
      <p:sp>
        <p:nvSpPr>
          <p:cNvPr id="15" name="Shape 12"/>
          <p:cNvSpPr/>
          <p:nvPr/>
        </p:nvSpPr>
        <p:spPr>
          <a:xfrm>
            <a:off x="6208776" y="1371600"/>
            <a:ext cx="2743200" cy="3017520"/>
          </a:xfrm>
          <a:prstGeom prst="roundRect">
            <a:avLst>
              <a:gd name="adj" fmla="val 1667"/>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6" name="Text 13"/>
          <p:cNvSpPr/>
          <p:nvPr/>
        </p:nvSpPr>
        <p:spPr>
          <a:xfrm>
            <a:off x="6300216" y="1572768"/>
            <a:ext cx="2514600" cy="384048"/>
          </a:xfrm>
          <a:prstGeom prst="rect">
            <a:avLst/>
          </a:prstGeom>
          <a:noFill/>
          <a:ln/>
        </p:spPr>
        <p:txBody>
          <a:bodyPr wrap="square" rtlCol="0" anchor="ctr"/>
          <a:lstStyle/>
          <a:p>
            <a:pPr indent="0" marL="0">
              <a:buNone/>
            </a:pPr>
            <a:r>
              <a:rPr lang="en-US" sz="1300" b="1" dirty="0">
                <a:solidFill>
                  <a:srgbClr val="113D63"/>
                </a:solidFill>
                <a:latin typeface="Calibri" pitchFamily="34" charset="0"/>
                <a:ea typeface="Calibri" pitchFamily="34" charset="-122"/>
                <a:cs typeface="Calibri" pitchFamily="34" charset="-120"/>
              </a:rPr>
              <a:t>Collins Aerospace</a:t>
            </a:r>
            <a:endParaRPr lang="en-US" sz="1300" dirty="0"/>
          </a:p>
        </p:txBody>
      </p:sp>
      <p:sp>
        <p:nvSpPr>
          <p:cNvPr id="17" name="Text 14"/>
          <p:cNvSpPr/>
          <p:nvPr/>
        </p:nvSpPr>
        <p:spPr>
          <a:xfrm>
            <a:off x="6300216" y="1956816"/>
            <a:ext cx="2194560" cy="256032"/>
          </a:xfrm>
          <a:prstGeom prst="rect">
            <a:avLst/>
          </a:prstGeom>
          <a:noFill/>
          <a:ln/>
        </p:spPr>
        <p:txBody>
          <a:bodyPr wrap="square" rtlCol="0" anchor="ctr"/>
          <a:lstStyle/>
          <a:p>
            <a:pPr indent="0" marL="0">
              <a:buNone/>
            </a:pPr>
            <a:r>
              <a:rPr lang="en-US" sz="850" b="1" spc="150" kern="0" dirty="0">
                <a:solidFill>
                  <a:srgbClr val="0D9488"/>
                </a:solidFill>
                <a:latin typeface="Calibri" pitchFamily="34" charset="0"/>
                <a:ea typeface="Calibri" pitchFamily="34" charset="-122"/>
                <a:cs typeface="Calibri" pitchFamily="34" charset="-120"/>
              </a:rPr>
              <a:t>Avionics Systems</a:t>
            </a:r>
            <a:endParaRPr lang="en-US" sz="850" dirty="0"/>
          </a:p>
        </p:txBody>
      </p:sp>
      <p:sp>
        <p:nvSpPr>
          <p:cNvPr id="18" name="Text 15"/>
          <p:cNvSpPr/>
          <p:nvPr/>
        </p:nvSpPr>
        <p:spPr>
          <a:xfrm>
            <a:off x="6300216" y="2331720"/>
            <a:ext cx="2487168" cy="1920240"/>
          </a:xfrm>
          <a:prstGeom prst="rect">
            <a:avLst/>
          </a:prstGeom>
          <a:noFill/>
          <a:ln/>
        </p:spPr>
        <p:txBody>
          <a:bodyPr wrap="square" rtlCol="0" anchor="t"/>
          <a:lstStyle/>
          <a:p>
            <a:pPr marL="342900" indent="-342900">
              <a:spcAft>
                <a:spcPts val="600"/>
              </a:spcAft>
              <a:buSzPct val="100000"/>
              <a:buChar char="•"/>
            </a:pPr>
            <a:r>
              <a:rPr lang="en-US" sz="950" dirty="0">
                <a:solidFill>
                  <a:srgbClr val="1A1A1A"/>
                </a:solidFill>
                <a:latin typeface="Calibri" pitchFamily="34" charset="0"/>
                <a:ea typeface="Calibri" pitchFamily="34" charset="-122"/>
                <a:cs typeface="Calibri" pitchFamily="34" charset="-120"/>
              </a:rPr>
              <a:t>Specialize in Avionic systems – tells pilots where they are and what’s around them</a:t>
            </a:r>
            <a:endParaRPr lang="en-US" sz="950" dirty="0"/>
          </a:p>
          <a:p>
            <a:pPr marL="342900" indent="-342900">
              <a:spcAft>
                <a:spcPts val="600"/>
              </a:spcAft>
              <a:buSzPct val="100000"/>
              <a:buChar char="•"/>
            </a:pPr>
            <a:r>
              <a:rPr lang="en-US" sz="950" dirty="0">
                <a:solidFill>
                  <a:srgbClr val="1A1A1A"/>
                </a:solidFill>
                <a:latin typeface="Calibri" pitchFamily="34" charset="0"/>
                <a:ea typeface="Calibri" pitchFamily="34" charset="-122"/>
                <a:cs typeface="Calibri" pitchFamily="34" charset="-120"/>
              </a:rPr>
              <a:t>These are found in every plane — commercial and military</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20040" y="0"/>
            <a:ext cx="8503920" cy="685800"/>
          </a:xfrm>
          <a:prstGeom prst="rect">
            <a:avLst/>
          </a:prstGeom>
          <a:noFill/>
          <a:ln/>
        </p:spPr>
        <p:txBody>
          <a:bodyPr wrap="square" rtlCol="0" anchor="ctr"/>
          <a:lstStyle/>
          <a:p>
            <a:pPr indent="0" marL="0">
              <a:buNone/>
            </a:pPr>
            <a:r>
              <a:rPr lang="en-US" sz="2400" b="1" dirty="0">
                <a:solidFill>
                  <a:srgbClr val="113D63"/>
                </a:solidFill>
                <a:latin typeface="Calibri" pitchFamily="34" charset="0"/>
                <a:ea typeface="Calibri" pitchFamily="34" charset="-122"/>
                <a:cs typeface="Calibri" pitchFamily="34" charset="-120"/>
              </a:rPr>
              <a:t>Business Description – Revenue Split</a:t>
            </a:r>
            <a:endParaRPr lang="en-US" sz="2400" dirty="0"/>
          </a:p>
        </p:txBody>
      </p:sp>
      <p:sp>
        <p:nvSpPr>
          <p:cNvPr id="3" name="Shape 1"/>
          <p:cNvSpPr/>
          <p:nvPr/>
        </p:nvSpPr>
        <p:spPr>
          <a:xfrm>
            <a:off x="0" y="685800"/>
            <a:ext cx="9144000" cy="41148"/>
          </a:xfrm>
          <a:prstGeom prst="rect">
            <a:avLst/>
          </a:prstGeom>
          <a:solidFill>
            <a:srgbClr val="113D63"/>
          </a:solidFill>
          <a:ln/>
        </p:spPr>
      </p:sp>
      <p:sp>
        <p:nvSpPr>
          <p:cNvPr id="4" name="Text 2"/>
          <p:cNvSpPr/>
          <p:nvPr/>
        </p:nvSpPr>
        <p:spPr>
          <a:xfrm>
            <a:off x="0" y="4892040"/>
            <a:ext cx="9144000" cy="256032"/>
          </a:xfrm>
          <a:prstGeom prst="rect">
            <a:avLst/>
          </a:prstGeom>
          <a:noFill/>
          <a:ln/>
        </p:spPr>
        <p:txBody>
          <a:bodyPr wrap="square" rtlCol="0" anchor="ctr"/>
          <a:lstStyle/>
          <a:p>
            <a:pPr algn="ctr" indent="0" marL="0">
              <a:buNone/>
            </a:pPr>
            <a:r>
              <a:rPr lang="en-US" sz="800" dirty="0">
                <a:solidFill>
                  <a:srgbClr val="595959"/>
                </a:solidFill>
                <a:latin typeface="Calibri" pitchFamily="34" charset="0"/>
                <a:ea typeface="Calibri" pitchFamily="34" charset="-122"/>
                <a:cs typeface="Calibri" pitchFamily="34" charset="-120"/>
              </a:rPr>
              <a:t>RTX Corporation (NYSE: RTX)  |  February 2026  |  Joe Marfisi</a:t>
            </a:r>
            <a:endParaRPr lang="en-US" sz="800" dirty="0"/>
          </a:p>
        </p:txBody>
      </p:sp>
      <p:graphicFrame>
        <p:nvGraphicFramePr>
          <p:cNvPr id="6" name="Chart 0" descr=""/>
          <p:cNvGraphicFramePr/>
          <p:nvPr/>
        </p:nvGraphicFramePr>
        <p:xfrm>
          <a:off x="320040" y="914400"/>
          <a:ext cx="4114800" cy="3749040"/>
        </p:xfrm>
        <a:graphic xmlns:a="http://schemas.openxmlformats.org/drawingml/2006/main">
          <a:graphicData uri="http://schemas.openxmlformats.org/drawingml/2006/chart">
            <c:chart xmlns:c="http://schemas.openxmlformats.org/drawingml/2006/chart" r:id="rId1"/>
          </a:graphicData>
        </a:graphic>
      </p:graphicFrame>
      <p:sp>
        <p:nvSpPr>
          <p:cNvPr id="7" name="Text 3"/>
          <p:cNvSpPr/>
          <p:nvPr/>
        </p:nvSpPr>
        <p:spPr>
          <a:xfrm>
            <a:off x="1463040" y="2377440"/>
            <a:ext cx="1828800" cy="822960"/>
          </a:xfrm>
          <a:prstGeom prst="rect">
            <a:avLst/>
          </a:prstGeom>
          <a:noFill/>
          <a:ln/>
        </p:spPr>
        <p:txBody>
          <a:bodyPr wrap="square" rtlCol="0" anchor="ctr"/>
          <a:lstStyle/>
          <a:p>
            <a:pPr algn="ctr" indent="0" marL="0">
              <a:buNone/>
            </a:pPr>
            <a:r>
              <a:rPr lang="en-US" sz="2200" b="1" dirty="0">
                <a:solidFill>
                  <a:srgbClr val="113D63"/>
                </a:solidFill>
                <a:latin typeface="Calibri" pitchFamily="34" charset="0"/>
                <a:ea typeface="Calibri" pitchFamily="34" charset="-122"/>
                <a:cs typeface="Calibri" pitchFamily="34" charset="-120"/>
              </a:rPr>
              <a:t>$80.7B</a:t>
            </a:r>
            <a:endParaRPr lang="en-US" sz="2200" dirty="0"/>
          </a:p>
          <a:p>
            <a:pPr algn="ctr" indent="0" marL="0">
              <a:buNone/>
            </a:pPr>
            <a:r>
              <a:rPr lang="en-US" sz="850" dirty="0">
                <a:solidFill>
                  <a:srgbClr val="64748B"/>
                </a:solidFill>
                <a:latin typeface="Calibri" pitchFamily="34" charset="0"/>
                <a:ea typeface="Calibri" pitchFamily="34" charset="-122"/>
                <a:cs typeface="Calibri" pitchFamily="34" charset="-120"/>
              </a:rPr>
              <a:t>Total Revenue</a:t>
            </a:r>
            <a:endParaRPr lang="en-US" sz="2200" dirty="0"/>
          </a:p>
        </p:txBody>
      </p:sp>
      <p:sp>
        <p:nvSpPr>
          <p:cNvPr id="8" name="Shape 4"/>
          <p:cNvSpPr/>
          <p:nvPr/>
        </p:nvSpPr>
        <p:spPr>
          <a:xfrm>
            <a:off x="4754880" y="1143000"/>
            <a:ext cx="3977640" cy="960120"/>
          </a:xfrm>
          <a:prstGeom prst="roundRect">
            <a:avLst>
              <a:gd name="adj" fmla="val 4762"/>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9" name="Shape 5"/>
          <p:cNvSpPr/>
          <p:nvPr/>
        </p:nvSpPr>
        <p:spPr>
          <a:xfrm>
            <a:off x="4983480" y="1490472"/>
            <a:ext cx="256032" cy="256032"/>
          </a:xfrm>
          <a:prstGeom prst="ellipse">
            <a:avLst/>
          </a:prstGeom>
          <a:solidFill>
            <a:srgbClr val="113D63"/>
          </a:solidFill>
          <a:ln/>
        </p:spPr>
      </p:sp>
      <p:sp>
        <p:nvSpPr>
          <p:cNvPr id="10" name="Text 6"/>
          <p:cNvSpPr/>
          <p:nvPr/>
        </p:nvSpPr>
        <p:spPr>
          <a:xfrm>
            <a:off x="5394960" y="1252728"/>
            <a:ext cx="2377440" cy="310896"/>
          </a:xfrm>
          <a:prstGeom prst="rect">
            <a:avLst/>
          </a:prstGeom>
          <a:noFill/>
          <a:ln/>
        </p:spPr>
        <p:txBody>
          <a:bodyPr wrap="square" rtlCol="0" anchor="ctr"/>
          <a:lstStyle/>
          <a:p>
            <a:pPr indent="0" marL="0">
              <a:buNone/>
            </a:pPr>
            <a:r>
              <a:rPr lang="en-US" sz="1200" b="1" dirty="0">
                <a:solidFill>
                  <a:srgbClr val="1A1A1A"/>
                </a:solidFill>
                <a:latin typeface="Calibri" pitchFamily="34" charset="0"/>
                <a:ea typeface="Calibri" pitchFamily="34" charset="-122"/>
                <a:cs typeface="Calibri" pitchFamily="34" charset="-120"/>
              </a:rPr>
              <a:t>Collins Aerospace</a:t>
            </a:r>
            <a:endParaRPr lang="en-US" sz="1200" dirty="0"/>
          </a:p>
        </p:txBody>
      </p:sp>
      <p:sp>
        <p:nvSpPr>
          <p:cNvPr id="11" name="Text 7"/>
          <p:cNvSpPr/>
          <p:nvPr/>
        </p:nvSpPr>
        <p:spPr>
          <a:xfrm>
            <a:off x="5394960" y="1581912"/>
            <a:ext cx="1554480" cy="384048"/>
          </a:xfrm>
          <a:prstGeom prst="rect">
            <a:avLst/>
          </a:prstGeom>
          <a:noFill/>
          <a:ln/>
        </p:spPr>
        <p:txBody>
          <a:bodyPr wrap="square" rtlCol="0" anchor="ctr"/>
          <a:lstStyle/>
          <a:p>
            <a:pPr indent="0" marL="0">
              <a:buNone/>
            </a:pPr>
            <a:r>
              <a:rPr lang="en-US" sz="1700" b="1" dirty="0">
                <a:solidFill>
                  <a:srgbClr val="113D63"/>
                </a:solidFill>
                <a:latin typeface="Calibri" pitchFamily="34" charset="0"/>
                <a:ea typeface="Calibri" pitchFamily="34" charset="-122"/>
                <a:cs typeface="Calibri" pitchFamily="34" charset="-120"/>
              </a:rPr>
              <a:t>$28.28B</a:t>
            </a:r>
            <a:endParaRPr lang="en-US" sz="1700" dirty="0"/>
          </a:p>
        </p:txBody>
      </p:sp>
      <p:sp>
        <p:nvSpPr>
          <p:cNvPr id="12" name="Text 8"/>
          <p:cNvSpPr/>
          <p:nvPr/>
        </p:nvSpPr>
        <p:spPr>
          <a:xfrm>
            <a:off x="7452360" y="1380744"/>
            <a:ext cx="1097280" cy="457200"/>
          </a:xfrm>
          <a:prstGeom prst="rect">
            <a:avLst/>
          </a:prstGeom>
          <a:noFill/>
          <a:ln/>
        </p:spPr>
        <p:txBody>
          <a:bodyPr wrap="square" rtlCol="0" anchor="ctr"/>
          <a:lstStyle/>
          <a:p>
            <a:pPr algn="r" indent="0" marL="0">
              <a:buNone/>
            </a:pPr>
            <a:r>
              <a:rPr lang="en-US" sz="1600" b="1" dirty="0">
                <a:solidFill>
                  <a:srgbClr val="64748B"/>
                </a:solidFill>
                <a:latin typeface="Calibri" pitchFamily="34" charset="0"/>
                <a:ea typeface="Calibri" pitchFamily="34" charset="-122"/>
                <a:cs typeface="Calibri" pitchFamily="34" charset="-120"/>
              </a:rPr>
              <a:t>34.0%</a:t>
            </a:r>
            <a:endParaRPr lang="en-US" sz="1600" dirty="0"/>
          </a:p>
        </p:txBody>
      </p:sp>
      <p:sp>
        <p:nvSpPr>
          <p:cNvPr id="13" name="Shape 9"/>
          <p:cNvSpPr/>
          <p:nvPr/>
        </p:nvSpPr>
        <p:spPr>
          <a:xfrm>
            <a:off x="4754880" y="2331720"/>
            <a:ext cx="3977640" cy="960120"/>
          </a:xfrm>
          <a:prstGeom prst="roundRect">
            <a:avLst>
              <a:gd name="adj" fmla="val 4762"/>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4" name="Shape 10"/>
          <p:cNvSpPr/>
          <p:nvPr/>
        </p:nvSpPr>
        <p:spPr>
          <a:xfrm>
            <a:off x="4983480" y="2679192"/>
            <a:ext cx="256032" cy="256032"/>
          </a:xfrm>
          <a:prstGeom prst="ellipse">
            <a:avLst/>
          </a:prstGeom>
          <a:solidFill>
            <a:srgbClr val="0D9488"/>
          </a:solidFill>
          <a:ln/>
        </p:spPr>
      </p:sp>
      <p:sp>
        <p:nvSpPr>
          <p:cNvPr id="15" name="Text 11"/>
          <p:cNvSpPr/>
          <p:nvPr/>
        </p:nvSpPr>
        <p:spPr>
          <a:xfrm>
            <a:off x="5394960" y="2441448"/>
            <a:ext cx="2377440" cy="310896"/>
          </a:xfrm>
          <a:prstGeom prst="rect">
            <a:avLst/>
          </a:prstGeom>
          <a:noFill/>
          <a:ln/>
        </p:spPr>
        <p:txBody>
          <a:bodyPr wrap="square" rtlCol="0" anchor="ctr"/>
          <a:lstStyle/>
          <a:p>
            <a:pPr indent="0" marL="0">
              <a:buNone/>
            </a:pPr>
            <a:r>
              <a:rPr lang="en-US" sz="1200" b="1" dirty="0">
                <a:solidFill>
                  <a:srgbClr val="1A1A1A"/>
                </a:solidFill>
                <a:latin typeface="Calibri" pitchFamily="34" charset="0"/>
                <a:ea typeface="Calibri" pitchFamily="34" charset="-122"/>
                <a:cs typeface="Calibri" pitchFamily="34" charset="-120"/>
              </a:rPr>
              <a:t>Pratt &amp; Whitney</a:t>
            </a:r>
            <a:endParaRPr lang="en-US" sz="1200" dirty="0"/>
          </a:p>
        </p:txBody>
      </p:sp>
      <p:sp>
        <p:nvSpPr>
          <p:cNvPr id="16" name="Text 12"/>
          <p:cNvSpPr/>
          <p:nvPr/>
        </p:nvSpPr>
        <p:spPr>
          <a:xfrm>
            <a:off x="5394960" y="2770632"/>
            <a:ext cx="1554480" cy="384048"/>
          </a:xfrm>
          <a:prstGeom prst="rect">
            <a:avLst/>
          </a:prstGeom>
          <a:noFill/>
          <a:ln/>
        </p:spPr>
        <p:txBody>
          <a:bodyPr wrap="square" rtlCol="0" anchor="ctr"/>
          <a:lstStyle/>
          <a:p>
            <a:pPr indent="0" marL="0">
              <a:buNone/>
            </a:pPr>
            <a:r>
              <a:rPr lang="en-US" sz="1700" b="1" dirty="0">
                <a:solidFill>
                  <a:srgbClr val="0D9488"/>
                </a:solidFill>
                <a:latin typeface="Calibri" pitchFamily="34" charset="0"/>
                <a:ea typeface="Calibri" pitchFamily="34" charset="-122"/>
                <a:cs typeface="Calibri" pitchFamily="34" charset="-120"/>
              </a:rPr>
              <a:t>$28.07B</a:t>
            </a:r>
            <a:endParaRPr lang="en-US" sz="1700" dirty="0"/>
          </a:p>
        </p:txBody>
      </p:sp>
      <p:sp>
        <p:nvSpPr>
          <p:cNvPr id="17" name="Text 13"/>
          <p:cNvSpPr/>
          <p:nvPr/>
        </p:nvSpPr>
        <p:spPr>
          <a:xfrm>
            <a:off x="7452360" y="2569464"/>
            <a:ext cx="1097280" cy="457200"/>
          </a:xfrm>
          <a:prstGeom prst="rect">
            <a:avLst/>
          </a:prstGeom>
          <a:noFill/>
          <a:ln/>
        </p:spPr>
        <p:txBody>
          <a:bodyPr wrap="square" rtlCol="0" anchor="ctr"/>
          <a:lstStyle/>
          <a:p>
            <a:pPr algn="r" indent="0" marL="0">
              <a:buNone/>
            </a:pPr>
            <a:r>
              <a:rPr lang="en-US" sz="1600" b="1" dirty="0">
                <a:solidFill>
                  <a:srgbClr val="64748B"/>
                </a:solidFill>
                <a:latin typeface="Calibri" pitchFamily="34" charset="0"/>
                <a:ea typeface="Calibri" pitchFamily="34" charset="-122"/>
                <a:cs typeface="Calibri" pitchFamily="34" charset="-120"/>
              </a:rPr>
              <a:t>33.8%</a:t>
            </a:r>
            <a:endParaRPr lang="en-US" sz="1600" dirty="0"/>
          </a:p>
        </p:txBody>
      </p:sp>
      <p:sp>
        <p:nvSpPr>
          <p:cNvPr id="18" name="Shape 14"/>
          <p:cNvSpPr/>
          <p:nvPr/>
        </p:nvSpPr>
        <p:spPr>
          <a:xfrm>
            <a:off x="4754880" y="3520440"/>
            <a:ext cx="3977640" cy="960120"/>
          </a:xfrm>
          <a:prstGeom prst="roundRect">
            <a:avLst>
              <a:gd name="adj" fmla="val 4762"/>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9" name="Shape 15"/>
          <p:cNvSpPr/>
          <p:nvPr/>
        </p:nvSpPr>
        <p:spPr>
          <a:xfrm>
            <a:off x="4983480" y="3867912"/>
            <a:ext cx="256032" cy="256032"/>
          </a:xfrm>
          <a:prstGeom prst="ellipse">
            <a:avLst/>
          </a:prstGeom>
          <a:solidFill>
            <a:srgbClr val="F59E0B"/>
          </a:solidFill>
          <a:ln/>
        </p:spPr>
      </p:sp>
      <p:sp>
        <p:nvSpPr>
          <p:cNvPr id="20" name="Text 16"/>
          <p:cNvSpPr/>
          <p:nvPr/>
        </p:nvSpPr>
        <p:spPr>
          <a:xfrm>
            <a:off x="5394960" y="3630168"/>
            <a:ext cx="2377440" cy="310896"/>
          </a:xfrm>
          <a:prstGeom prst="rect">
            <a:avLst/>
          </a:prstGeom>
          <a:noFill/>
          <a:ln/>
        </p:spPr>
        <p:txBody>
          <a:bodyPr wrap="square" rtlCol="0" anchor="ctr"/>
          <a:lstStyle/>
          <a:p>
            <a:pPr indent="0" marL="0">
              <a:buNone/>
            </a:pPr>
            <a:r>
              <a:rPr lang="en-US" sz="1200" b="1" dirty="0">
                <a:solidFill>
                  <a:srgbClr val="1A1A1A"/>
                </a:solidFill>
                <a:latin typeface="Calibri" pitchFamily="34" charset="0"/>
                <a:ea typeface="Calibri" pitchFamily="34" charset="-122"/>
                <a:cs typeface="Calibri" pitchFamily="34" charset="-120"/>
              </a:rPr>
              <a:t>Raytheon</a:t>
            </a:r>
            <a:endParaRPr lang="en-US" sz="1200" dirty="0"/>
          </a:p>
        </p:txBody>
      </p:sp>
      <p:sp>
        <p:nvSpPr>
          <p:cNvPr id="21" name="Text 17"/>
          <p:cNvSpPr/>
          <p:nvPr/>
        </p:nvSpPr>
        <p:spPr>
          <a:xfrm>
            <a:off x="5394960" y="3959352"/>
            <a:ext cx="1554480" cy="384048"/>
          </a:xfrm>
          <a:prstGeom prst="rect">
            <a:avLst/>
          </a:prstGeom>
          <a:noFill/>
          <a:ln/>
        </p:spPr>
        <p:txBody>
          <a:bodyPr wrap="square" rtlCol="0" anchor="ctr"/>
          <a:lstStyle/>
          <a:p>
            <a:pPr indent="0" marL="0">
              <a:buNone/>
            </a:pPr>
            <a:r>
              <a:rPr lang="en-US" sz="1700" b="1" dirty="0">
                <a:solidFill>
                  <a:srgbClr val="F59E0B"/>
                </a:solidFill>
                <a:latin typeface="Calibri" pitchFamily="34" charset="0"/>
                <a:ea typeface="Calibri" pitchFamily="34" charset="-122"/>
                <a:cs typeface="Calibri" pitchFamily="34" charset="-120"/>
              </a:rPr>
              <a:t>$26.71B</a:t>
            </a:r>
            <a:endParaRPr lang="en-US" sz="1700" dirty="0"/>
          </a:p>
        </p:txBody>
      </p:sp>
      <p:sp>
        <p:nvSpPr>
          <p:cNvPr id="22" name="Text 18"/>
          <p:cNvSpPr/>
          <p:nvPr/>
        </p:nvSpPr>
        <p:spPr>
          <a:xfrm>
            <a:off x="7452360" y="3758184"/>
            <a:ext cx="1097280" cy="457200"/>
          </a:xfrm>
          <a:prstGeom prst="rect">
            <a:avLst/>
          </a:prstGeom>
          <a:noFill/>
          <a:ln/>
        </p:spPr>
        <p:txBody>
          <a:bodyPr wrap="square" rtlCol="0" anchor="ctr"/>
          <a:lstStyle/>
          <a:p>
            <a:pPr algn="r" indent="0" marL="0">
              <a:buNone/>
            </a:pPr>
            <a:r>
              <a:rPr lang="en-US" sz="1600" b="1" dirty="0">
                <a:solidFill>
                  <a:srgbClr val="64748B"/>
                </a:solidFill>
                <a:latin typeface="Calibri" pitchFamily="34" charset="0"/>
                <a:ea typeface="Calibri" pitchFamily="34" charset="-122"/>
                <a:cs typeface="Calibri" pitchFamily="34" charset="-120"/>
              </a:rPr>
              <a:t>32.2%</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20040" y="0"/>
            <a:ext cx="8503920" cy="685800"/>
          </a:xfrm>
          <a:prstGeom prst="rect">
            <a:avLst/>
          </a:prstGeom>
          <a:noFill/>
          <a:ln/>
        </p:spPr>
        <p:txBody>
          <a:bodyPr wrap="square" rtlCol="0" anchor="ctr"/>
          <a:lstStyle/>
          <a:p>
            <a:pPr indent="0" marL="0">
              <a:buNone/>
            </a:pPr>
            <a:r>
              <a:rPr lang="en-US" sz="2400" b="1" dirty="0">
                <a:solidFill>
                  <a:srgbClr val="113D63"/>
                </a:solidFill>
                <a:latin typeface="Calibri" pitchFamily="34" charset="0"/>
                <a:ea typeface="Calibri" pitchFamily="34" charset="-122"/>
                <a:cs typeface="Calibri" pitchFamily="34" charset="-120"/>
              </a:rPr>
              <a:t>Current News</a:t>
            </a:r>
            <a:endParaRPr lang="en-US" sz="2400" dirty="0"/>
          </a:p>
        </p:txBody>
      </p:sp>
      <p:sp>
        <p:nvSpPr>
          <p:cNvPr id="3" name="Shape 1"/>
          <p:cNvSpPr/>
          <p:nvPr/>
        </p:nvSpPr>
        <p:spPr>
          <a:xfrm>
            <a:off x="0" y="685800"/>
            <a:ext cx="9144000" cy="41148"/>
          </a:xfrm>
          <a:prstGeom prst="rect">
            <a:avLst/>
          </a:prstGeom>
          <a:solidFill>
            <a:srgbClr val="113D63"/>
          </a:solidFill>
          <a:ln/>
        </p:spPr>
      </p:sp>
      <p:sp>
        <p:nvSpPr>
          <p:cNvPr id="4" name="Text 2"/>
          <p:cNvSpPr/>
          <p:nvPr/>
        </p:nvSpPr>
        <p:spPr>
          <a:xfrm>
            <a:off x="0" y="4892040"/>
            <a:ext cx="9144000" cy="256032"/>
          </a:xfrm>
          <a:prstGeom prst="rect">
            <a:avLst/>
          </a:prstGeom>
          <a:noFill/>
          <a:ln/>
        </p:spPr>
        <p:txBody>
          <a:bodyPr wrap="square" rtlCol="0" anchor="ctr"/>
          <a:lstStyle/>
          <a:p>
            <a:pPr algn="ctr" indent="0" marL="0">
              <a:buNone/>
            </a:pPr>
            <a:r>
              <a:rPr lang="en-US" sz="800" dirty="0">
                <a:solidFill>
                  <a:srgbClr val="595959"/>
                </a:solidFill>
                <a:latin typeface="Calibri" pitchFamily="34" charset="0"/>
                <a:ea typeface="Calibri" pitchFamily="34" charset="-122"/>
                <a:cs typeface="Calibri" pitchFamily="34" charset="-120"/>
              </a:rPr>
              <a:t>RTX Corporation (NYSE: RTX)  |  February 2026  |  Joe Marfisi</a:t>
            </a:r>
            <a:endParaRPr lang="en-US" sz="800" dirty="0"/>
          </a:p>
        </p:txBody>
      </p:sp>
      <p:sp>
        <p:nvSpPr>
          <p:cNvPr id="6" name="Text 3"/>
          <p:cNvSpPr/>
          <p:nvPr/>
        </p:nvSpPr>
        <p:spPr>
          <a:xfrm>
            <a:off x="365760" y="804672"/>
            <a:ext cx="8412480" cy="310896"/>
          </a:xfrm>
          <a:prstGeom prst="rect">
            <a:avLst/>
          </a:prstGeom>
          <a:noFill/>
          <a:ln/>
        </p:spPr>
        <p:txBody>
          <a:bodyPr wrap="square" rtlCol="0" anchor="ctr"/>
          <a:lstStyle/>
          <a:p>
            <a:pPr indent="0" marL="0">
              <a:buNone/>
            </a:pPr>
            <a:r>
              <a:rPr lang="en-US" sz="1200" b="1" spc="150" kern="0" dirty="0">
                <a:solidFill>
                  <a:srgbClr val="64748B"/>
                </a:solidFill>
                <a:latin typeface="Calibri" pitchFamily="34" charset="0"/>
                <a:ea typeface="Calibri" pitchFamily="34" charset="-122"/>
                <a:cs typeface="Calibri" pitchFamily="34" charset="-120"/>
              </a:rPr>
              <a:t>Geopolitical Climate</a:t>
            </a:r>
            <a:endParaRPr lang="en-US" sz="1200" dirty="0"/>
          </a:p>
        </p:txBody>
      </p:sp>
      <p:sp>
        <p:nvSpPr>
          <p:cNvPr id="7" name="Shape 4"/>
          <p:cNvSpPr/>
          <p:nvPr/>
        </p:nvSpPr>
        <p:spPr>
          <a:xfrm>
            <a:off x="320040" y="1234440"/>
            <a:ext cx="2743200" cy="3246120"/>
          </a:xfrm>
          <a:prstGeom prst="roundRect">
            <a:avLst>
              <a:gd name="adj" fmla="val 1667"/>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8" name="Text 5"/>
          <p:cNvSpPr/>
          <p:nvPr/>
        </p:nvSpPr>
        <p:spPr>
          <a:xfrm>
            <a:off x="411480" y="1417320"/>
            <a:ext cx="2514600" cy="347472"/>
          </a:xfrm>
          <a:prstGeom prst="rect">
            <a:avLst/>
          </a:prstGeom>
          <a:noFill/>
          <a:ln/>
        </p:spPr>
        <p:txBody>
          <a:bodyPr wrap="square" rtlCol="0" anchor="ctr"/>
          <a:lstStyle/>
          <a:p>
            <a:pPr indent="0" marL="0">
              <a:buNone/>
            </a:pPr>
            <a:r>
              <a:rPr lang="en-US" sz="1250" b="1" dirty="0">
                <a:solidFill>
                  <a:srgbClr val="113D63"/>
                </a:solidFill>
                <a:latin typeface="Calibri" pitchFamily="34" charset="0"/>
                <a:ea typeface="Calibri" pitchFamily="34" charset="-122"/>
                <a:cs typeface="Calibri" pitchFamily="34" charset="-120"/>
              </a:rPr>
              <a:t>Iran / US</a:t>
            </a:r>
            <a:endParaRPr lang="en-US" sz="1250" dirty="0"/>
          </a:p>
        </p:txBody>
      </p:sp>
      <p:sp>
        <p:nvSpPr>
          <p:cNvPr id="9" name="Text 6"/>
          <p:cNvSpPr/>
          <p:nvPr/>
        </p:nvSpPr>
        <p:spPr>
          <a:xfrm>
            <a:off x="411480" y="1828800"/>
            <a:ext cx="2487168" cy="2514600"/>
          </a:xfrm>
          <a:prstGeom prst="rect">
            <a:avLst/>
          </a:prstGeom>
          <a:noFill/>
          <a:ln/>
        </p:spPr>
        <p:txBody>
          <a:bodyPr wrap="square" rtlCol="0" anchor="t"/>
          <a:lstStyle/>
          <a:p>
            <a:pPr marL="342900" indent="-342900">
              <a:spcAft>
                <a:spcPts val="800"/>
              </a:spcAft>
              <a:buSzPct val="100000"/>
              <a:buChar char="•"/>
            </a:pPr>
            <a:r>
              <a:rPr lang="en-US" sz="950" dirty="0">
                <a:solidFill>
                  <a:srgbClr val="1A1A1A"/>
                </a:solidFill>
                <a:latin typeface="Calibri" pitchFamily="34" charset="0"/>
                <a:ea typeface="Calibri" pitchFamily="34" charset="-122"/>
                <a:cs typeface="Calibri" pitchFamily="34" charset="-120"/>
              </a:rPr>
              <a:t>Iran passed 200% military budget increase to $46B following domestic unrest</a:t>
            </a:r>
            <a:endParaRPr lang="en-US" sz="950" dirty="0"/>
          </a:p>
          <a:p>
            <a:pPr marL="342900" indent="-342900">
              <a:spcAft>
                <a:spcPts val="800"/>
              </a:spcAft>
              <a:buSzPct val="100000"/>
              <a:buChar char="•"/>
            </a:pPr>
            <a:r>
              <a:rPr lang="en-US" sz="950" dirty="0">
                <a:solidFill>
                  <a:srgbClr val="1A1A1A"/>
                </a:solidFill>
                <a:latin typeface="Calibri" pitchFamily="34" charset="0"/>
                <a:ea typeface="Calibri" pitchFamily="34" charset="-122"/>
                <a:cs typeface="Calibri" pitchFamily="34" charset="-120"/>
              </a:rPr>
              <a:t>U.S. assembled largest Middle East naval armada since 2003 Iraq invasion</a:t>
            </a:r>
            <a:endParaRPr lang="en-US" sz="950" dirty="0"/>
          </a:p>
        </p:txBody>
      </p:sp>
      <p:sp>
        <p:nvSpPr>
          <p:cNvPr id="10" name="Shape 7"/>
          <p:cNvSpPr/>
          <p:nvPr/>
        </p:nvSpPr>
        <p:spPr>
          <a:xfrm>
            <a:off x="3264408" y="1234440"/>
            <a:ext cx="2743200" cy="3246120"/>
          </a:xfrm>
          <a:prstGeom prst="roundRect">
            <a:avLst>
              <a:gd name="adj" fmla="val 1667"/>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1" name="Text 8"/>
          <p:cNvSpPr/>
          <p:nvPr/>
        </p:nvSpPr>
        <p:spPr>
          <a:xfrm>
            <a:off x="3355848" y="1417320"/>
            <a:ext cx="2514600" cy="347472"/>
          </a:xfrm>
          <a:prstGeom prst="rect">
            <a:avLst/>
          </a:prstGeom>
          <a:noFill/>
          <a:ln/>
        </p:spPr>
        <p:txBody>
          <a:bodyPr wrap="square" rtlCol="0" anchor="ctr"/>
          <a:lstStyle/>
          <a:p>
            <a:pPr indent="0" marL="0">
              <a:buNone/>
            </a:pPr>
            <a:r>
              <a:rPr lang="en-US" sz="1250" b="1" dirty="0">
                <a:solidFill>
                  <a:srgbClr val="113D63"/>
                </a:solidFill>
                <a:latin typeface="Calibri" pitchFamily="34" charset="0"/>
                <a:ea typeface="Calibri" pitchFamily="34" charset="-122"/>
                <a:cs typeface="Calibri" pitchFamily="34" charset="-120"/>
              </a:rPr>
              <a:t>Ukraine / NATO</a:t>
            </a:r>
            <a:endParaRPr lang="en-US" sz="1250" dirty="0"/>
          </a:p>
        </p:txBody>
      </p:sp>
      <p:sp>
        <p:nvSpPr>
          <p:cNvPr id="12" name="Text 9"/>
          <p:cNvSpPr/>
          <p:nvPr/>
        </p:nvSpPr>
        <p:spPr>
          <a:xfrm>
            <a:off x="3355848" y="1828800"/>
            <a:ext cx="2487168" cy="2514600"/>
          </a:xfrm>
          <a:prstGeom prst="rect">
            <a:avLst/>
          </a:prstGeom>
          <a:noFill/>
          <a:ln/>
        </p:spPr>
        <p:txBody>
          <a:bodyPr wrap="square" rtlCol="0" anchor="t"/>
          <a:lstStyle/>
          <a:p>
            <a:pPr marL="342900" indent="-342900">
              <a:spcAft>
                <a:spcPts val="800"/>
              </a:spcAft>
              <a:buSzPct val="100000"/>
              <a:buChar char="•"/>
            </a:pPr>
            <a:r>
              <a:rPr lang="en-US" sz="950" dirty="0">
                <a:solidFill>
                  <a:srgbClr val="1A1A1A"/>
                </a:solidFill>
                <a:latin typeface="Calibri" pitchFamily="34" charset="0"/>
                <a:ea typeface="Calibri" pitchFamily="34" charset="-122"/>
                <a:cs typeface="Calibri" pitchFamily="34" charset="-120"/>
              </a:rPr>
              <a:t>Patriot missiles (RTX made) are currently being used against Russian ballistic missiles</a:t>
            </a:r>
            <a:endParaRPr lang="en-US" sz="950" dirty="0"/>
          </a:p>
          <a:p>
            <a:pPr marL="342900" indent="-342900">
              <a:spcAft>
                <a:spcPts val="800"/>
              </a:spcAft>
              <a:buSzPct val="100000"/>
              <a:buChar char="•"/>
            </a:pPr>
            <a:r>
              <a:rPr lang="en-US" sz="950" dirty="0">
                <a:solidFill>
                  <a:srgbClr val="1A1A1A"/>
                </a:solidFill>
                <a:latin typeface="Calibri" pitchFamily="34" charset="0"/>
                <a:ea typeface="Calibri" pitchFamily="34" charset="-122"/>
                <a:cs typeface="Calibri" pitchFamily="34" charset="-120"/>
              </a:rPr>
              <a:t>Defense items donated are legally required to be replenished to NATO</a:t>
            </a:r>
            <a:endParaRPr lang="en-US" sz="950" dirty="0"/>
          </a:p>
        </p:txBody>
      </p:sp>
      <p:sp>
        <p:nvSpPr>
          <p:cNvPr id="13" name="Shape 10"/>
          <p:cNvSpPr/>
          <p:nvPr/>
        </p:nvSpPr>
        <p:spPr>
          <a:xfrm>
            <a:off x="6208776" y="1234440"/>
            <a:ext cx="2743200" cy="3246120"/>
          </a:xfrm>
          <a:prstGeom prst="roundRect">
            <a:avLst>
              <a:gd name="adj" fmla="val 1667"/>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4" name="Text 11"/>
          <p:cNvSpPr/>
          <p:nvPr/>
        </p:nvSpPr>
        <p:spPr>
          <a:xfrm>
            <a:off x="6300216" y="1417320"/>
            <a:ext cx="2514600" cy="347472"/>
          </a:xfrm>
          <a:prstGeom prst="rect">
            <a:avLst/>
          </a:prstGeom>
          <a:noFill/>
          <a:ln/>
        </p:spPr>
        <p:txBody>
          <a:bodyPr wrap="square" rtlCol="0" anchor="ctr"/>
          <a:lstStyle/>
          <a:p>
            <a:pPr indent="0" marL="0">
              <a:buNone/>
            </a:pPr>
            <a:r>
              <a:rPr lang="en-US" sz="1250" b="1" dirty="0">
                <a:solidFill>
                  <a:srgbClr val="113D63"/>
                </a:solidFill>
                <a:latin typeface="Calibri" pitchFamily="34" charset="0"/>
                <a:ea typeface="Calibri" pitchFamily="34" charset="-122"/>
                <a:cs typeface="Calibri" pitchFamily="34" charset="-120"/>
              </a:rPr>
              <a:t>Trump / Global Outlook</a:t>
            </a:r>
            <a:endParaRPr lang="en-US" sz="1250" dirty="0"/>
          </a:p>
        </p:txBody>
      </p:sp>
      <p:sp>
        <p:nvSpPr>
          <p:cNvPr id="15" name="Text 12"/>
          <p:cNvSpPr/>
          <p:nvPr/>
        </p:nvSpPr>
        <p:spPr>
          <a:xfrm>
            <a:off x="6300216" y="1828800"/>
            <a:ext cx="2487168" cy="2514600"/>
          </a:xfrm>
          <a:prstGeom prst="rect">
            <a:avLst/>
          </a:prstGeom>
          <a:noFill/>
          <a:ln/>
        </p:spPr>
        <p:txBody>
          <a:bodyPr wrap="square" rtlCol="0" anchor="t"/>
          <a:lstStyle/>
          <a:p>
            <a:pPr marL="342900" indent="-342900">
              <a:spcAft>
                <a:spcPts val="800"/>
              </a:spcAft>
              <a:buSzPct val="100000"/>
              <a:buChar char="•"/>
            </a:pPr>
            <a:r>
              <a:rPr lang="en-US" sz="950" dirty="0">
                <a:solidFill>
                  <a:srgbClr val="1A1A1A"/>
                </a:solidFill>
                <a:latin typeface="Calibri" pitchFamily="34" charset="0"/>
                <a:ea typeface="Calibri" pitchFamily="34" charset="-122"/>
                <a:cs typeface="Calibri" pitchFamily="34" charset="-120"/>
              </a:rPr>
              <a:t>Trump proposed $1.5 trillion defense budget for 2027 – largest defense spending proposal in US history</a:t>
            </a:r>
            <a:endParaRPr lang="en-US" sz="950" dirty="0"/>
          </a:p>
          <a:p>
            <a:pPr marL="342900" indent="-342900">
              <a:spcAft>
                <a:spcPts val="800"/>
              </a:spcAft>
              <a:buSzPct val="100000"/>
              <a:buChar char="•"/>
            </a:pPr>
            <a:r>
              <a:rPr lang="en-US" sz="950" dirty="0">
                <a:solidFill>
                  <a:srgbClr val="1A1A1A"/>
                </a:solidFill>
                <a:latin typeface="Calibri" pitchFamily="34" charset="0"/>
                <a:ea typeface="Calibri" pitchFamily="34" charset="-122"/>
                <a:cs typeface="Calibri" pitchFamily="34" charset="-120"/>
              </a:rPr>
              <a:t>Trump has put pressure on RTX paying out dividends and issuing stock buybacks</a:t>
            </a:r>
            <a:endParaRPr lang="en-US" sz="950" dirty="0"/>
          </a:p>
          <a:p>
            <a:pPr marL="342900" indent="-342900">
              <a:spcAft>
                <a:spcPts val="800"/>
              </a:spcAft>
              <a:buSzPct val="100000"/>
              <a:buChar char="•"/>
            </a:pPr>
            <a:r>
              <a:rPr lang="en-US" sz="950" dirty="0">
                <a:solidFill>
                  <a:srgbClr val="1A1A1A"/>
                </a:solidFill>
                <a:latin typeface="Calibri" pitchFamily="34" charset="0"/>
                <a:ea typeface="Calibri" pitchFamily="34" charset="-122"/>
                <a:cs typeface="Calibri" pitchFamily="34" charset="-120"/>
              </a:rPr>
              <a:t>Spain just signed $1.7B for four Patriot fire units – December 2025</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20040" y="0"/>
            <a:ext cx="8503920" cy="685800"/>
          </a:xfrm>
          <a:prstGeom prst="rect">
            <a:avLst/>
          </a:prstGeom>
          <a:noFill/>
          <a:ln/>
        </p:spPr>
        <p:txBody>
          <a:bodyPr wrap="square" rtlCol="0" anchor="ctr"/>
          <a:lstStyle/>
          <a:p>
            <a:pPr indent="0" marL="0">
              <a:buNone/>
            </a:pPr>
            <a:r>
              <a:rPr lang="en-US" sz="2400" b="1" dirty="0">
                <a:solidFill>
                  <a:srgbClr val="113D63"/>
                </a:solidFill>
                <a:latin typeface="Calibri" pitchFamily="34" charset="0"/>
                <a:ea typeface="Calibri" pitchFamily="34" charset="-122"/>
                <a:cs typeface="Calibri" pitchFamily="34" charset="-120"/>
              </a:rPr>
              <a:t>Management Overview</a:t>
            </a:r>
            <a:endParaRPr lang="en-US" sz="2400" dirty="0"/>
          </a:p>
        </p:txBody>
      </p:sp>
      <p:sp>
        <p:nvSpPr>
          <p:cNvPr id="3" name="Shape 1"/>
          <p:cNvSpPr/>
          <p:nvPr/>
        </p:nvSpPr>
        <p:spPr>
          <a:xfrm>
            <a:off x="0" y="685800"/>
            <a:ext cx="9144000" cy="41148"/>
          </a:xfrm>
          <a:prstGeom prst="rect">
            <a:avLst/>
          </a:prstGeom>
          <a:solidFill>
            <a:srgbClr val="113D63"/>
          </a:solidFill>
          <a:ln/>
        </p:spPr>
      </p:sp>
      <p:sp>
        <p:nvSpPr>
          <p:cNvPr id="4" name="Text 2"/>
          <p:cNvSpPr/>
          <p:nvPr/>
        </p:nvSpPr>
        <p:spPr>
          <a:xfrm>
            <a:off x="0" y="4892040"/>
            <a:ext cx="9144000" cy="256032"/>
          </a:xfrm>
          <a:prstGeom prst="rect">
            <a:avLst/>
          </a:prstGeom>
          <a:noFill/>
          <a:ln/>
        </p:spPr>
        <p:txBody>
          <a:bodyPr wrap="square" rtlCol="0" anchor="ctr"/>
          <a:lstStyle/>
          <a:p>
            <a:pPr algn="ctr" indent="0" marL="0">
              <a:buNone/>
            </a:pPr>
            <a:r>
              <a:rPr lang="en-US" sz="800" dirty="0">
                <a:solidFill>
                  <a:srgbClr val="595959"/>
                </a:solidFill>
                <a:latin typeface="Calibri" pitchFamily="34" charset="0"/>
                <a:ea typeface="Calibri" pitchFamily="34" charset="-122"/>
                <a:cs typeface="Calibri" pitchFamily="34" charset="-120"/>
              </a:rPr>
              <a:t>RTX Corporation (NYSE: RTX)  |  February 2026  |  Joe Marfisi</a:t>
            </a:r>
            <a:endParaRPr lang="en-US" sz="800" dirty="0"/>
          </a:p>
        </p:txBody>
      </p:sp>
      <p:sp>
        <p:nvSpPr>
          <p:cNvPr id="5" name="Shape 3"/>
          <p:cNvSpPr/>
          <p:nvPr/>
        </p:nvSpPr>
        <p:spPr>
          <a:xfrm>
            <a:off x="320040" y="960120"/>
            <a:ext cx="2743200" cy="3657600"/>
          </a:xfrm>
          <a:prstGeom prst="roundRect">
            <a:avLst>
              <a:gd name="adj" fmla="val 1667"/>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pic>
        <p:nvPicPr>
          <p:cNvPr id="6" name="Image 0" descr="x_jasper.png"/>
          <p:cNvPicPr>
            <a:picLocks noChangeAspect="1"/>
          </p:cNvPicPr>
          <p:nvPr/>
        </p:nvPicPr>
        <p:blipFill>
          <a:blip r:embed="rId1"/>
          <a:stretch>
            <a:fillRect/>
          </a:stretch>
        </p:blipFill>
        <p:spPr>
          <a:xfrm>
            <a:off x="1025992" y="1143000"/>
            <a:ext cx="1331296" cy="1600200"/>
          </a:xfrm>
          <a:prstGeom prst="rect">
            <a:avLst/>
          </a:prstGeom>
        </p:spPr>
      </p:pic>
      <p:sp>
        <p:nvSpPr>
          <p:cNvPr id="7" name="Text 4"/>
          <p:cNvSpPr/>
          <p:nvPr/>
        </p:nvSpPr>
        <p:spPr>
          <a:xfrm>
            <a:off x="411480" y="2852928"/>
            <a:ext cx="2560320" cy="292608"/>
          </a:xfrm>
          <a:prstGeom prst="rect">
            <a:avLst/>
          </a:prstGeom>
          <a:noFill/>
          <a:ln/>
        </p:spPr>
        <p:txBody>
          <a:bodyPr wrap="square" rtlCol="0" anchor="ctr"/>
          <a:lstStyle/>
          <a:p>
            <a:pPr algn="ctr" indent="0" marL="0">
              <a:buNone/>
            </a:pPr>
            <a:r>
              <a:rPr lang="en-US" sz="1250" b="1" dirty="0">
                <a:solidFill>
                  <a:srgbClr val="113D63"/>
                </a:solidFill>
                <a:latin typeface="Calibri" pitchFamily="34" charset="0"/>
                <a:ea typeface="Calibri" pitchFamily="34" charset="-122"/>
                <a:cs typeface="Calibri" pitchFamily="34" charset="-120"/>
              </a:rPr>
              <a:t>Phil Jasper</a:t>
            </a:r>
            <a:endParaRPr lang="en-US" sz="1250" dirty="0"/>
          </a:p>
        </p:txBody>
      </p:sp>
      <p:sp>
        <p:nvSpPr>
          <p:cNvPr id="8" name="Text 5"/>
          <p:cNvSpPr/>
          <p:nvPr/>
        </p:nvSpPr>
        <p:spPr>
          <a:xfrm>
            <a:off x="411480" y="3145536"/>
            <a:ext cx="2560320" cy="274320"/>
          </a:xfrm>
          <a:prstGeom prst="rect">
            <a:avLst/>
          </a:prstGeom>
          <a:noFill/>
          <a:ln/>
        </p:spPr>
        <p:txBody>
          <a:bodyPr wrap="square" rtlCol="0" anchor="ctr"/>
          <a:lstStyle/>
          <a:p>
            <a:pPr algn="ctr" indent="0" marL="0">
              <a:buNone/>
            </a:pPr>
            <a:r>
              <a:rPr lang="en-US" sz="900" b="1" dirty="0">
                <a:solidFill>
                  <a:srgbClr val="0D9488"/>
                </a:solidFill>
                <a:latin typeface="Calibri" pitchFamily="34" charset="0"/>
                <a:ea typeface="Calibri" pitchFamily="34" charset="-122"/>
                <a:cs typeface="Calibri" pitchFamily="34" charset="-120"/>
              </a:rPr>
              <a:t>President of Raytheon sector</a:t>
            </a:r>
            <a:endParaRPr lang="en-US" sz="900" dirty="0"/>
          </a:p>
        </p:txBody>
      </p:sp>
      <p:sp>
        <p:nvSpPr>
          <p:cNvPr id="9" name="Text 6"/>
          <p:cNvSpPr/>
          <p:nvPr/>
        </p:nvSpPr>
        <p:spPr>
          <a:xfrm>
            <a:off x="521208" y="3474720"/>
            <a:ext cx="2377440" cy="1005840"/>
          </a:xfrm>
          <a:prstGeom prst="rect">
            <a:avLst/>
          </a:prstGeom>
          <a:noFill/>
          <a:ln/>
        </p:spPr>
        <p:txBody>
          <a:bodyPr wrap="square" rtlCol="0" anchor="t"/>
          <a:lstStyle/>
          <a:p>
            <a:pPr marL="342900" indent="-342900">
              <a:spcAft>
                <a:spcPts val="500"/>
              </a:spcAft>
              <a:buSzPct val="100000"/>
              <a:buChar char="•"/>
            </a:pPr>
            <a:r>
              <a:rPr lang="en-US" sz="900" dirty="0">
                <a:solidFill>
                  <a:srgbClr val="1A1A1A"/>
                </a:solidFill>
                <a:latin typeface="Calibri" pitchFamily="34" charset="0"/>
                <a:ea typeface="Calibri" pitchFamily="34" charset="-122"/>
                <a:cs typeface="Calibri" pitchFamily="34" charset="-120"/>
              </a:rPr>
              <a:t>Previously President of Collins Aerospace</a:t>
            </a:r>
            <a:endParaRPr lang="en-US" sz="900" dirty="0"/>
          </a:p>
          <a:p>
            <a:pPr marL="342900" indent="-342900">
              <a:spcAft>
                <a:spcPts val="500"/>
              </a:spcAft>
              <a:buSzPct val="100000"/>
              <a:buChar char="•"/>
            </a:pPr>
            <a:r>
              <a:rPr lang="en-US" sz="900" dirty="0">
                <a:solidFill>
                  <a:srgbClr val="1A1A1A"/>
                </a:solidFill>
                <a:latin typeface="Calibri" pitchFamily="34" charset="0"/>
                <a:ea typeface="Calibri" pitchFamily="34" charset="-122"/>
                <a:cs typeface="Calibri" pitchFamily="34" charset="-120"/>
              </a:rPr>
              <a:t>33 years of industry experience</a:t>
            </a:r>
            <a:endParaRPr lang="en-US" sz="900" dirty="0"/>
          </a:p>
        </p:txBody>
      </p:sp>
      <p:sp>
        <p:nvSpPr>
          <p:cNvPr id="10" name="Shape 7"/>
          <p:cNvSpPr/>
          <p:nvPr/>
        </p:nvSpPr>
        <p:spPr>
          <a:xfrm>
            <a:off x="3264408" y="960120"/>
            <a:ext cx="2743200" cy="3657600"/>
          </a:xfrm>
          <a:prstGeom prst="roundRect">
            <a:avLst>
              <a:gd name="adj" fmla="val 1667"/>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pic>
        <p:nvPicPr>
          <p:cNvPr id="11" name="Image 1" descr="x_brunk.png"/>
          <p:cNvPicPr>
            <a:picLocks noChangeAspect="1"/>
          </p:cNvPicPr>
          <p:nvPr/>
        </p:nvPicPr>
        <p:blipFill>
          <a:blip r:embed="rId2"/>
          <a:stretch>
            <a:fillRect/>
          </a:stretch>
        </p:blipFill>
        <p:spPr>
          <a:xfrm>
            <a:off x="3977362" y="1143000"/>
            <a:ext cx="1317292" cy="1600200"/>
          </a:xfrm>
          <a:prstGeom prst="rect">
            <a:avLst/>
          </a:prstGeom>
        </p:spPr>
      </p:pic>
      <p:sp>
        <p:nvSpPr>
          <p:cNvPr id="12" name="Text 8"/>
          <p:cNvSpPr/>
          <p:nvPr/>
        </p:nvSpPr>
        <p:spPr>
          <a:xfrm>
            <a:off x="3355848" y="2852928"/>
            <a:ext cx="2560320" cy="292608"/>
          </a:xfrm>
          <a:prstGeom prst="rect">
            <a:avLst/>
          </a:prstGeom>
          <a:noFill/>
          <a:ln/>
        </p:spPr>
        <p:txBody>
          <a:bodyPr wrap="square" rtlCol="0" anchor="ctr"/>
          <a:lstStyle/>
          <a:p>
            <a:pPr algn="ctr" indent="0" marL="0">
              <a:buNone/>
            </a:pPr>
            <a:r>
              <a:rPr lang="en-US" sz="1250" b="1" dirty="0">
                <a:solidFill>
                  <a:srgbClr val="113D63"/>
                </a:solidFill>
                <a:latin typeface="Calibri" pitchFamily="34" charset="0"/>
                <a:ea typeface="Calibri" pitchFamily="34" charset="-122"/>
                <a:cs typeface="Calibri" pitchFamily="34" charset="-120"/>
              </a:rPr>
              <a:t>Troy Brunk</a:t>
            </a:r>
            <a:endParaRPr lang="en-US" sz="1250" dirty="0"/>
          </a:p>
        </p:txBody>
      </p:sp>
      <p:sp>
        <p:nvSpPr>
          <p:cNvPr id="13" name="Text 9"/>
          <p:cNvSpPr/>
          <p:nvPr/>
        </p:nvSpPr>
        <p:spPr>
          <a:xfrm>
            <a:off x="3355848" y="3145536"/>
            <a:ext cx="2560320" cy="274320"/>
          </a:xfrm>
          <a:prstGeom prst="rect">
            <a:avLst/>
          </a:prstGeom>
          <a:noFill/>
          <a:ln/>
        </p:spPr>
        <p:txBody>
          <a:bodyPr wrap="square" rtlCol="0" anchor="ctr"/>
          <a:lstStyle/>
          <a:p>
            <a:pPr algn="ctr" indent="0" marL="0">
              <a:buNone/>
            </a:pPr>
            <a:r>
              <a:rPr lang="en-US" sz="900" b="1" dirty="0">
                <a:solidFill>
                  <a:srgbClr val="0D9488"/>
                </a:solidFill>
                <a:latin typeface="Calibri" pitchFamily="34" charset="0"/>
                <a:ea typeface="Calibri" pitchFamily="34" charset="-122"/>
                <a:cs typeface="Calibri" pitchFamily="34" charset="-120"/>
              </a:rPr>
              <a:t>President of Collins Aerospace</a:t>
            </a:r>
            <a:endParaRPr lang="en-US" sz="900" dirty="0"/>
          </a:p>
        </p:txBody>
      </p:sp>
      <p:sp>
        <p:nvSpPr>
          <p:cNvPr id="14" name="Text 10"/>
          <p:cNvSpPr/>
          <p:nvPr/>
        </p:nvSpPr>
        <p:spPr>
          <a:xfrm>
            <a:off x="3465576" y="3474720"/>
            <a:ext cx="2377440" cy="1005840"/>
          </a:xfrm>
          <a:prstGeom prst="rect">
            <a:avLst/>
          </a:prstGeom>
          <a:noFill/>
          <a:ln/>
        </p:spPr>
        <p:txBody>
          <a:bodyPr wrap="square" rtlCol="0" anchor="t"/>
          <a:lstStyle/>
          <a:p>
            <a:pPr marL="342900" indent="-342900">
              <a:spcAft>
                <a:spcPts val="500"/>
              </a:spcAft>
              <a:buSzPct val="100000"/>
              <a:buChar char="•"/>
            </a:pPr>
            <a:r>
              <a:rPr lang="en-US" sz="900" dirty="0">
                <a:solidFill>
                  <a:srgbClr val="1A1A1A"/>
                </a:solidFill>
                <a:latin typeface="Calibri" pitchFamily="34" charset="0"/>
                <a:ea typeface="Calibri" pitchFamily="34" charset="-122"/>
                <a:cs typeface="Calibri" pitchFamily="34" charset="-120"/>
              </a:rPr>
              <a:t>Has military background</a:t>
            </a:r>
            <a:endParaRPr lang="en-US" sz="900" dirty="0"/>
          </a:p>
          <a:p>
            <a:pPr marL="342900" indent="-342900">
              <a:spcAft>
                <a:spcPts val="500"/>
              </a:spcAft>
              <a:buSzPct val="100000"/>
              <a:buChar char="•"/>
            </a:pPr>
            <a:r>
              <a:rPr lang="en-US" sz="900" dirty="0">
                <a:solidFill>
                  <a:srgbClr val="1A1A1A"/>
                </a:solidFill>
                <a:latin typeface="Calibri" pitchFamily="34" charset="0"/>
                <a:ea typeface="Calibri" pitchFamily="34" charset="-122"/>
                <a:cs typeface="Calibri" pitchFamily="34" charset="-120"/>
              </a:rPr>
              <a:t>30 years of experience</a:t>
            </a:r>
            <a:endParaRPr lang="en-US" sz="900" dirty="0"/>
          </a:p>
        </p:txBody>
      </p:sp>
      <p:sp>
        <p:nvSpPr>
          <p:cNvPr id="15" name="Shape 11"/>
          <p:cNvSpPr/>
          <p:nvPr/>
        </p:nvSpPr>
        <p:spPr>
          <a:xfrm>
            <a:off x="6208776" y="960120"/>
            <a:ext cx="2743200" cy="3657600"/>
          </a:xfrm>
          <a:prstGeom prst="roundRect">
            <a:avLst>
              <a:gd name="adj" fmla="val 1667"/>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pic>
        <p:nvPicPr>
          <p:cNvPr id="16" name="Image 2" descr="x_calio.png"/>
          <p:cNvPicPr>
            <a:picLocks noChangeAspect="1"/>
          </p:cNvPicPr>
          <p:nvPr/>
        </p:nvPicPr>
        <p:blipFill>
          <a:blip r:embed="rId3"/>
          <a:stretch>
            <a:fillRect/>
          </a:stretch>
        </p:blipFill>
        <p:spPr>
          <a:xfrm>
            <a:off x="6910525" y="1143000"/>
            <a:ext cx="1339702" cy="1600200"/>
          </a:xfrm>
          <a:prstGeom prst="rect">
            <a:avLst/>
          </a:prstGeom>
        </p:spPr>
      </p:pic>
      <p:sp>
        <p:nvSpPr>
          <p:cNvPr id="17" name="Text 12"/>
          <p:cNvSpPr/>
          <p:nvPr/>
        </p:nvSpPr>
        <p:spPr>
          <a:xfrm>
            <a:off x="6300216" y="2852928"/>
            <a:ext cx="2560320" cy="292608"/>
          </a:xfrm>
          <a:prstGeom prst="rect">
            <a:avLst/>
          </a:prstGeom>
          <a:noFill/>
          <a:ln/>
        </p:spPr>
        <p:txBody>
          <a:bodyPr wrap="square" rtlCol="0" anchor="ctr"/>
          <a:lstStyle/>
          <a:p>
            <a:pPr algn="ctr" indent="0" marL="0">
              <a:buNone/>
            </a:pPr>
            <a:r>
              <a:rPr lang="en-US" sz="1250" b="1" dirty="0">
                <a:solidFill>
                  <a:srgbClr val="113D63"/>
                </a:solidFill>
                <a:latin typeface="Calibri" pitchFamily="34" charset="0"/>
                <a:ea typeface="Calibri" pitchFamily="34" charset="-122"/>
                <a:cs typeface="Calibri" pitchFamily="34" charset="-120"/>
              </a:rPr>
              <a:t>Christopher Calio</a:t>
            </a:r>
            <a:endParaRPr lang="en-US" sz="1250" dirty="0"/>
          </a:p>
        </p:txBody>
      </p:sp>
      <p:sp>
        <p:nvSpPr>
          <p:cNvPr id="18" name="Text 13"/>
          <p:cNvSpPr/>
          <p:nvPr/>
        </p:nvSpPr>
        <p:spPr>
          <a:xfrm>
            <a:off x="6300216" y="3145536"/>
            <a:ext cx="2560320" cy="274320"/>
          </a:xfrm>
          <a:prstGeom prst="rect">
            <a:avLst/>
          </a:prstGeom>
          <a:noFill/>
          <a:ln/>
        </p:spPr>
        <p:txBody>
          <a:bodyPr wrap="square" rtlCol="0" anchor="ctr"/>
          <a:lstStyle/>
          <a:p>
            <a:pPr algn="ctr" indent="0" marL="0">
              <a:buNone/>
            </a:pPr>
            <a:r>
              <a:rPr lang="en-US" sz="900" b="1" dirty="0">
                <a:solidFill>
                  <a:srgbClr val="0D9488"/>
                </a:solidFill>
                <a:latin typeface="Calibri" pitchFamily="34" charset="0"/>
                <a:ea typeface="Calibri" pitchFamily="34" charset="-122"/>
                <a:cs typeface="Calibri" pitchFamily="34" charset="-120"/>
              </a:rPr>
              <a:t>CEO</a:t>
            </a:r>
            <a:endParaRPr lang="en-US" sz="900" dirty="0"/>
          </a:p>
        </p:txBody>
      </p:sp>
      <p:sp>
        <p:nvSpPr>
          <p:cNvPr id="19" name="Text 14"/>
          <p:cNvSpPr/>
          <p:nvPr/>
        </p:nvSpPr>
        <p:spPr>
          <a:xfrm>
            <a:off x="6409944" y="3474720"/>
            <a:ext cx="2377440" cy="1005840"/>
          </a:xfrm>
          <a:prstGeom prst="rect">
            <a:avLst/>
          </a:prstGeom>
          <a:noFill/>
          <a:ln/>
        </p:spPr>
        <p:txBody>
          <a:bodyPr wrap="square" rtlCol="0" anchor="t"/>
          <a:lstStyle/>
          <a:p>
            <a:pPr marL="342900" indent="-342900">
              <a:spcAft>
                <a:spcPts val="500"/>
              </a:spcAft>
              <a:buSzPct val="100000"/>
              <a:buChar char="•"/>
            </a:pPr>
            <a:r>
              <a:rPr lang="en-US" sz="900" dirty="0">
                <a:solidFill>
                  <a:srgbClr val="1A1A1A"/>
                </a:solidFill>
                <a:latin typeface="Calibri" pitchFamily="34" charset="0"/>
                <a:ea typeface="Calibri" pitchFamily="34" charset="-122"/>
                <a:cs typeface="Calibri" pitchFamily="34" charset="-120"/>
              </a:rPr>
              <a:t>Been with UTC since 2005</a:t>
            </a:r>
            <a:endParaRPr lang="en-US" sz="900" dirty="0"/>
          </a:p>
          <a:p>
            <a:pPr marL="342900" indent="-342900">
              <a:spcAft>
                <a:spcPts val="500"/>
              </a:spcAft>
              <a:buSzPct val="100000"/>
              <a:buChar char="•"/>
            </a:pPr>
            <a:r>
              <a:rPr lang="en-US" sz="900" dirty="0">
                <a:solidFill>
                  <a:srgbClr val="1A1A1A"/>
                </a:solidFill>
                <a:latin typeface="Calibri" pitchFamily="34" charset="0"/>
                <a:ea typeface="Calibri" pitchFamily="34" charset="-122"/>
                <a:cs typeface="Calibri" pitchFamily="34" charset="-120"/>
              </a:rPr>
              <a:t>Former COO</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20040" y="0"/>
            <a:ext cx="8503920" cy="685800"/>
          </a:xfrm>
          <a:prstGeom prst="rect">
            <a:avLst/>
          </a:prstGeom>
          <a:noFill/>
          <a:ln/>
        </p:spPr>
        <p:txBody>
          <a:bodyPr wrap="square" rtlCol="0" anchor="ctr"/>
          <a:lstStyle/>
          <a:p>
            <a:pPr indent="0" marL="0">
              <a:buNone/>
            </a:pPr>
            <a:r>
              <a:rPr lang="en-US" sz="2400" b="1" dirty="0">
                <a:solidFill>
                  <a:srgbClr val="113D63"/>
                </a:solidFill>
                <a:latin typeface="Calibri" pitchFamily="34" charset="0"/>
                <a:ea typeface="Calibri" pitchFamily="34" charset="-122"/>
                <a:cs typeface="Calibri" pitchFamily="34" charset="-120"/>
              </a:rPr>
              <a:t>Porter’s Five Forces</a:t>
            </a:r>
            <a:endParaRPr lang="en-US" sz="2400" dirty="0"/>
          </a:p>
        </p:txBody>
      </p:sp>
      <p:sp>
        <p:nvSpPr>
          <p:cNvPr id="3" name="Shape 1"/>
          <p:cNvSpPr/>
          <p:nvPr/>
        </p:nvSpPr>
        <p:spPr>
          <a:xfrm>
            <a:off x="0" y="685800"/>
            <a:ext cx="9144000" cy="41148"/>
          </a:xfrm>
          <a:prstGeom prst="rect">
            <a:avLst/>
          </a:prstGeom>
          <a:solidFill>
            <a:srgbClr val="113D63"/>
          </a:solidFill>
          <a:ln/>
        </p:spPr>
      </p:sp>
      <p:sp>
        <p:nvSpPr>
          <p:cNvPr id="4" name="Text 2"/>
          <p:cNvSpPr/>
          <p:nvPr/>
        </p:nvSpPr>
        <p:spPr>
          <a:xfrm>
            <a:off x="0" y="4892040"/>
            <a:ext cx="9144000" cy="256032"/>
          </a:xfrm>
          <a:prstGeom prst="rect">
            <a:avLst/>
          </a:prstGeom>
          <a:noFill/>
          <a:ln/>
        </p:spPr>
        <p:txBody>
          <a:bodyPr wrap="square" rtlCol="0" anchor="ctr"/>
          <a:lstStyle/>
          <a:p>
            <a:pPr algn="ctr" indent="0" marL="0">
              <a:buNone/>
            </a:pPr>
            <a:r>
              <a:rPr lang="en-US" sz="800" dirty="0">
                <a:solidFill>
                  <a:srgbClr val="595959"/>
                </a:solidFill>
                <a:latin typeface="Calibri" pitchFamily="34" charset="0"/>
                <a:ea typeface="Calibri" pitchFamily="34" charset="-122"/>
                <a:cs typeface="Calibri" pitchFamily="34" charset="-120"/>
              </a:rPr>
              <a:t>RTX Corporation (NYSE: RTX)  |  February 2026  |  Joe Marfisi</a:t>
            </a:r>
            <a:endParaRPr lang="en-US" sz="800" dirty="0"/>
          </a:p>
        </p:txBody>
      </p:sp>
      <p:sp>
        <p:nvSpPr>
          <p:cNvPr id="5" name="Shape 3"/>
          <p:cNvSpPr/>
          <p:nvPr/>
        </p:nvSpPr>
        <p:spPr>
          <a:xfrm>
            <a:off x="3429000" y="804672"/>
            <a:ext cx="2286000" cy="932688"/>
          </a:xfrm>
          <a:prstGeom prst="roundRect">
            <a:avLst>
              <a:gd name="adj" fmla="val 3922"/>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6" name="Text 4"/>
          <p:cNvSpPr/>
          <p:nvPr/>
        </p:nvSpPr>
        <p:spPr>
          <a:xfrm>
            <a:off x="3520440" y="877824"/>
            <a:ext cx="2103120" cy="274320"/>
          </a:xfrm>
          <a:prstGeom prst="rect">
            <a:avLst/>
          </a:prstGeom>
          <a:noFill/>
          <a:ln/>
        </p:spPr>
        <p:txBody>
          <a:bodyPr wrap="square" rtlCol="0" anchor="ctr"/>
          <a:lstStyle/>
          <a:p>
            <a:pPr indent="0" marL="0">
              <a:buNone/>
            </a:pPr>
            <a:r>
              <a:rPr lang="en-US" sz="900" b="1" dirty="0">
                <a:solidFill>
                  <a:srgbClr val="113D63"/>
                </a:solidFill>
                <a:latin typeface="Calibri" pitchFamily="34" charset="0"/>
                <a:ea typeface="Calibri" pitchFamily="34" charset="-122"/>
                <a:cs typeface="Calibri" pitchFamily="34" charset="-120"/>
              </a:rPr>
              <a:t>Threat of New Entrants</a:t>
            </a:r>
            <a:endParaRPr lang="en-US" sz="900" dirty="0"/>
          </a:p>
        </p:txBody>
      </p:sp>
      <p:sp>
        <p:nvSpPr>
          <p:cNvPr id="7" name="Shape 5"/>
          <p:cNvSpPr/>
          <p:nvPr/>
        </p:nvSpPr>
        <p:spPr>
          <a:xfrm>
            <a:off x="3520440" y="1152144"/>
            <a:ext cx="777240" cy="201168"/>
          </a:xfrm>
          <a:prstGeom prst="roundRect">
            <a:avLst>
              <a:gd name="adj" fmla="val 45455"/>
            </a:avLst>
          </a:prstGeom>
          <a:solidFill>
            <a:srgbClr val="0D9488"/>
          </a:solidFill>
          <a:ln/>
        </p:spPr>
      </p:sp>
      <p:sp>
        <p:nvSpPr>
          <p:cNvPr id="8" name="Text 6"/>
          <p:cNvSpPr/>
          <p:nvPr/>
        </p:nvSpPr>
        <p:spPr>
          <a:xfrm>
            <a:off x="3520440" y="1152144"/>
            <a:ext cx="777240" cy="201168"/>
          </a:xfrm>
          <a:prstGeom prst="rect">
            <a:avLst/>
          </a:prstGeom>
          <a:noFill/>
          <a:ln/>
        </p:spPr>
        <p:txBody>
          <a:bodyPr wrap="square" lIns="0" tIns="0" rIns="0" bIns="0" rtlCol="0" anchor="ctr"/>
          <a:lstStyle/>
          <a:p>
            <a:pPr algn="ctr" indent="0" marL="0">
              <a:buNone/>
            </a:pPr>
            <a:r>
              <a:rPr lang="en-US" sz="700" b="1" dirty="0">
                <a:solidFill>
                  <a:srgbClr val="FFFFFF"/>
                </a:solidFill>
                <a:latin typeface="Calibri" pitchFamily="34" charset="0"/>
                <a:ea typeface="Calibri" pitchFamily="34" charset="-122"/>
                <a:cs typeface="Calibri" pitchFamily="34" charset="-120"/>
              </a:rPr>
              <a:t>LOW</a:t>
            </a:r>
            <a:endParaRPr lang="en-US" sz="700" dirty="0"/>
          </a:p>
        </p:txBody>
      </p:sp>
      <p:sp>
        <p:nvSpPr>
          <p:cNvPr id="9" name="Text 7"/>
          <p:cNvSpPr/>
          <p:nvPr/>
        </p:nvSpPr>
        <p:spPr>
          <a:xfrm>
            <a:off x="3520440" y="1389888"/>
            <a:ext cx="2103120" cy="274320"/>
          </a:xfrm>
          <a:prstGeom prst="rect">
            <a:avLst/>
          </a:prstGeom>
          <a:noFill/>
          <a:ln/>
        </p:spPr>
        <p:txBody>
          <a:bodyPr wrap="square" rtlCol="0" anchor="t"/>
          <a:lstStyle/>
          <a:p>
            <a:pPr marL="342900" indent="-342900">
              <a:spcAft>
                <a:spcPts val="300"/>
              </a:spcAft>
              <a:buSzPct val="100000"/>
              <a:buChar char="•"/>
            </a:pPr>
            <a:r>
              <a:rPr lang="en-US" sz="700" dirty="0">
                <a:solidFill>
                  <a:srgbClr val="1A1A1A"/>
                </a:solidFill>
                <a:latin typeface="Calibri" pitchFamily="34" charset="0"/>
                <a:ea typeface="Calibri" pitchFamily="34" charset="-122"/>
                <a:cs typeface="Calibri" pitchFamily="34" charset="-120"/>
              </a:rPr>
              <a:t>Need standing relationships with government</a:t>
            </a:r>
            <a:endParaRPr lang="en-US" sz="700" dirty="0"/>
          </a:p>
          <a:p>
            <a:pPr marL="342900" indent="-342900">
              <a:spcAft>
                <a:spcPts val="300"/>
              </a:spcAft>
              <a:buSzPct val="100000"/>
              <a:buChar char="•"/>
            </a:pPr>
            <a:r>
              <a:rPr lang="en-US" sz="700" dirty="0">
                <a:solidFill>
                  <a:srgbClr val="1A1A1A"/>
                </a:solidFill>
                <a:latin typeface="Calibri" pitchFamily="34" charset="0"/>
                <a:ea typeface="Calibri" pitchFamily="34" charset="-122"/>
                <a:cs typeface="Calibri" pitchFamily="34" charset="-120"/>
              </a:rPr>
              <a:t>Certifications required</a:t>
            </a:r>
            <a:endParaRPr lang="en-US" sz="700" dirty="0"/>
          </a:p>
        </p:txBody>
      </p:sp>
      <p:sp>
        <p:nvSpPr>
          <p:cNvPr id="10" name="Shape 8"/>
          <p:cNvSpPr/>
          <p:nvPr/>
        </p:nvSpPr>
        <p:spPr>
          <a:xfrm>
            <a:off x="228600" y="1783080"/>
            <a:ext cx="2697480" cy="1737360"/>
          </a:xfrm>
          <a:prstGeom prst="roundRect">
            <a:avLst>
              <a:gd name="adj" fmla="val 2105"/>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1" name="Text 9"/>
          <p:cNvSpPr/>
          <p:nvPr/>
        </p:nvSpPr>
        <p:spPr>
          <a:xfrm>
            <a:off x="320040" y="1856232"/>
            <a:ext cx="2514600" cy="274320"/>
          </a:xfrm>
          <a:prstGeom prst="rect">
            <a:avLst/>
          </a:prstGeom>
          <a:noFill/>
          <a:ln/>
        </p:spPr>
        <p:txBody>
          <a:bodyPr wrap="square" rtlCol="0" anchor="ctr"/>
          <a:lstStyle/>
          <a:p>
            <a:pPr indent="0" marL="0">
              <a:buNone/>
            </a:pPr>
            <a:r>
              <a:rPr lang="en-US" sz="900" b="1" dirty="0">
                <a:solidFill>
                  <a:srgbClr val="113D63"/>
                </a:solidFill>
                <a:latin typeface="Calibri" pitchFamily="34" charset="0"/>
                <a:ea typeface="Calibri" pitchFamily="34" charset="-122"/>
                <a:cs typeface="Calibri" pitchFamily="34" charset="-120"/>
              </a:rPr>
              <a:t>Threat of Substitute Products</a:t>
            </a:r>
            <a:endParaRPr lang="en-US" sz="900" dirty="0"/>
          </a:p>
        </p:txBody>
      </p:sp>
      <p:sp>
        <p:nvSpPr>
          <p:cNvPr id="12" name="Shape 10"/>
          <p:cNvSpPr/>
          <p:nvPr/>
        </p:nvSpPr>
        <p:spPr>
          <a:xfrm>
            <a:off x="320040" y="2130552"/>
            <a:ext cx="1234440" cy="201168"/>
          </a:xfrm>
          <a:prstGeom prst="roundRect">
            <a:avLst>
              <a:gd name="adj" fmla="val 45455"/>
            </a:avLst>
          </a:prstGeom>
          <a:solidFill>
            <a:srgbClr val="0D9488"/>
          </a:solidFill>
          <a:ln/>
        </p:spPr>
      </p:sp>
      <p:sp>
        <p:nvSpPr>
          <p:cNvPr id="13" name="Text 11"/>
          <p:cNvSpPr/>
          <p:nvPr/>
        </p:nvSpPr>
        <p:spPr>
          <a:xfrm>
            <a:off x="320040" y="2130552"/>
            <a:ext cx="1234440" cy="201168"/>
          </a:xfrm>
          <a:prstGeom prst="rect">
            <a:avLst/>
          </a:prstGeom>
          <a:noFill/>
          <a:ln/>
        </p:spPr>
        <p:txBody>
          <a:bodyPr wrap="square" lIns="0" tIns="0" rIns="0" bIns="0" rtlCol="0" anchor="ctr"/>
          <a:lstStyle/>
          <a:p>
            <a:pPr algn="ctr" indent="0" marL="0">
              <a:buNone/>
            </a:pPr>
            <a:r>
              <a:rPr lang="en-US" sz="700" b="1" dirty="0">
                <a:solidFill>
                  <a:srgbClr val="FFFFFF"/>
                </a:solidFill>
                <a:latin typeface="Calibri" pitchFamily="34" charset="0"/>
                <a:ea typeface="Calibri" pitchFamily="34" charset="-122"/>
                <a:cs typeface="Calibri" pitchFamily="34" charset="-120"/>
              </a:rPr>
              <a:t>LOW TO MODERATE</a:t>
            </a:r>
            <a:endParaRPr lang="en-US" sz="700" dirty="0"/>
          </a:p>
        </p:txBody>
      </p:sp>
      <p:sp>
        <p:nvSpPr>
          <p:cNvPr id="14" name="Text 12"/>
          <p:cNvSpPr/>
          <p:nvPr/>
        </p:nvSpPr>
        <p:spPr>
          <a:xfrm>
            <a:off x="320040" y="2368296"/>
            <a:ext cx="2514600" cy="1078992"/>
          </a:xfrm>
          <a:prstGeom prst="rect">
            <a:avLst/>
          </a:prstGeom>
          <a:noFill/>
          <a:ln/>
        </p:spPr>
        <p:txBody>
          <a:bodyPr wrap="square" rtlCol="0" anchor="t"/>
          <a:lstStyle/>
          <a:p>
            <a:pPr marL="342900" indent="-342900">
              <a:spcAft>
                <a:spcPts val="300"/>
              </a:spcAft>
              <a:buSzPct val="100000"/>
              <a:buChar char="•"/>
            </a:pPr>
            <a:r>
              <a:rPr lang="en-US" sz="700" dirty="0">
                <a:solidFill>
                  <a:srgbClr val="1A1A1A"/>
                </a:solidFill>
                <a:latin typeface="Calibri" pitchFamily="34" charset="0"/>
                <a:ea typeface="Calibri" pitchFamily="34" charset="-122"/>
                <a:cs typeface="Calibri" pitchFamily="34" charset="-120"/>
              </a:rPr>
              <a:t>No viable substitutes exist for core products like the F135 engine or Patriot missile defense systems</a:t>
            </a:r>
            <a:endParaRPr lang="en-US" sz="700" dirty="0"/>
          </a:p>
          <a:p>
            <a:pPr marL="342900" indent="-342900">
              <a:spcAft>
                <a:spcPts val="300"/>
              </a:spcAft>
              <a:buSzPct val="100000"/>
              <a:buChar char="•"/>
            </a:pPr>
            <a:r>
              <a:rPr lang="en-US" sz="700" dirty="0">
                <a:solidFill>
                  <a:srgbClr val="1A1A1A"/>
                </a:solidFill>
                <a:latin typeface="Calibri" pitchFamily="34" charset="0"/>
                <a:ea typeface="Calibri" pitchFamily="34" charset="-122"/>
                <a:cs typeface="Calibri" pitchFamily="34" charset="-120"/>
              </a:rPr>
              <a:t>RTX is proactively investing in AI through ventures like EpiSci and HawkEye 360 to stay ahead of technological disruption</a:t>
            </a:r>
            <a:endParaRPr lang="en-US" sz="700" dirty="0"/>
          </a:p>
        </p:txBody>
      </p:sp>
      <p:sp>
        <p:nvSpPr>
          <p:cNvPr id="15" name="Shape 13"/>
          <p:cNvSpPr/>
          <p:nvPr/>
        </p:nvSpPr>
        <p:spPr>
          <a:xfrm>
            <a:off x="6217920" y="1783080"/>
            <a:ext cx="2697480" cy="1737360"/>
          </a:xfrm>
          <a:prstGeom prst="roundRect">
            <a:avLst>
              <a:gd name="adj" fmla="val 2105"/>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6" name="Text 14"/>
          <p:cNvSpPr/>
          <p:nvPr/>
        </p:nvSpPr>
        <p:spPr>
          <a:xfrm>
            <a:off x="6309360" y="1856232"/>
            <a:ext cx="2514600" cy="274320"/>
          </a:xfrm>
          <a:prstGeom prst="rect">
            <a:avLst/>
          </a:prstGeom>
          <a:noFill/>
          <a:ln/>
        </p:spPr>
        <p:txBody>
          <a:bodyPr wrap="square" rtlCol="0" anchor="ctr"/>
          <a:lstStyle/>
          <a:p>
            <a:pPr indent="0" marL="0">
              <a:buNone/>
            </a:pPr>
            <a:r>
              <a:rPr lang="en-US" sz="900" b="1" dirty="0">
                <a:solidFill>
                  <a:srgbClr val="113D63"/>
                </a:solidFill>
                <a:latin typeface="Calibri" pitchFamily="34" charset="0"/>
                <a:ea typeface="Calibri" pitchFamily="34" charset="-122"/>
                <a:cs typeface="Calibri" pitchFamily="34" charset="-120"/>
              </a:rPr>
              <a:t>Competitive Rivalries</a:t>
            </a:r>
            <a:endParaRPr lang="en-US" sz="900" dirty="0"/>
          </a:p>
        </p:txBody>
      </p:sp>
      <p:sp>
        <p:nvSpPr>
          <p:cNvPr id="17" name="Shape 15"/>
          <p:cNvSpPr/>
          <p:nvPr/>
        </p:nvSpPr>
        <p:spPr>
          <a:xfrm>
            <a:off x="6309360" y="2130552"/>
            <a:ext cx="777240" cy="201168"/>
          </a:xfrm>
          <a:prstGeom prst="roundRect">
            <a:avLst>
              <a:gd name="adj" fmla="val 45455"/>
            </a:avLst>
          </a:prstGeom>
          <a:solidFill>
            <a:srgbClr val="B91C1C"/>
          </a:solidFill>
          <a:ln/>
        </p:spPr>
      </p:sp>
      <p:sp>
        <p:nvSpPr>
          <p:cNvPr id="18" name="Text 16"/>
          <p:cNvSpPr/>
          <p:nvPr/>
        </p:nvSpPr>
        <p:spPr>
          <a:xfrm>
            <a:off x="6309360" y="2130552"/>
            <a:ext cx="777240" cy="201168"/>
          </a:xfrm>
          <a:prstGeom prst="rect">
            <a:avLst/>
          </a:prstGeom>
          <a:noFill/>
          <a:ln/>
        </p:spPr>
        <p:txBody>
          <a:bodyPr wrap="square" lIns="0" tIns="0" rIns="0" bIns="0" rtlCol="0" anchor="ctr"/>
          <a:lstStyle/>
          <a:p>
            <a:pPr algn="ctr" indent="0" marL="0">
              <a:buNone/>
            </a:pPr>
            <a:r>
              <a:rPr lang="en-US" sz="700" b="1" dirty="0">
                <a:solidFill>
                  <a:srgbClr val="FFFFFF"/>
                </a:solidFill>
                <a:latin typeface="Calibri" pitchFamily="34" charset="0"/>
                <a:ea typeface="Calibri" pitchFamily="34" charset="-122"/>
                <a:cs typeface="Calibri" pitchFamily="34" charset="-120"/>
              </a:rPr>
              <a:t>HIGH</a:t>
            </a:r>
            <a:endParaRPr lang="en-US" sz="700" dirty="0"/>
          </a:p>
        </p:txBody>
      </p:sp>
      <p:sp>
        <p:nvSpPr>
          <p:cNvPr id="19" name="Text 17"/>
          <p:cNvSpPr/>
          <p:nvPr/>
        </p:nvSpPr>
        <p:spPr>
          <a:xfrm>
            <a:off x="6309360" y="2368296"/>
            <a:ext cx="2514600" cy="1078992"/>
          </a:xfrm>
          <a:prstGeom prst="rect">
            <a:avLst/>
          </a:prstGeom>
          <a:noFill/>
          <a:ln/>
        </p:spPr>
        <p:txBody>
          <a:bodyPr wrap="square" rtlCol="0" anchor="t"/>
          <a:lstStyle/>
          <a:p>
            <a:pPr marL="342900" indent="-342900">
              <a:spcAft>
                <a:spcPts val="300"/>
              </a:spcAft>
              <a:buSzPct val="100000"/>
              <a:buChar char="•"/>
            </a:pPr>
            <a:r>
              <a:rPr lang="en-US" sz="700" dirty="0">
                <a:solidFill>
                  <a:srgbClr val="1A1A1A"/>
                </a:solidFill>
                <a:latin typeface="Calibri" pitchFamily="34" charset="0"/>
                <a:ea typeface="Calibri" pitchFamily="34" charset="-122"/>
                <a:cs typeface="Calibri" pitchFamily="34" charset="-120"/>
              </a:rPr>
              <a:t>Competes with Lockheed Martin, Northrop Grumman &amp; Boeing</a:t>
            </a:r>
            <a:endParaRPr lang="en-US" sz="700" dirty="0"/>
          </a:p>
        </p:txBody>
      </p:sp>
      <p:sp>
        <p:nvSpPr>
          <p:cNvPr id="20" name="Shape 18"/>
          <p:cNvSpPr/>
          <p:nvPr/>
        </p:nvSpPr>
        <p:spPr>
          <a:xfrm>
            <a:off x="1463040" y="3657600"/>
            <a:ext cx="2697480" cy="1143000"/>
          </a:xfrm>
          <a:prstGeom prst="roundRect">
            <a:avLst>
              <a:gd name="adj" fmla="val 3200"/>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21" name="Text 19"/>
          <p:cNvSpPr/>
          <p:nvPr/>
        </p:nvSpPr>
        <p:spPr>
          <a:xfrm>
            <a:off x="1554480" y="3730752"/>
            <a:ext cx="2514600" cy="274320"/>
          </a:xfrm>
          <a:prstGeom prst="rect">
            <a:avLst/>
          </a:prstGeom>
          <a:noFill/>
          <a:ln/>
        </p:spPr>
        <p:txBody>
          <a:bodyPr wrap="square" rtlCol="0" anchor="ctr"/>
          <a:lstStyle/>
          <a:p>
            <a:pPr indent="0" marL="0">
              <a:buNone/>
            </a:pPr>
            <a:r>
              <a:rPr lang="en-US" sz="900" b="1" dirty="0">
                <a:solidFill>
                  <a:srgbClr val="113D63"/>
                </a:solidFill>
                <a:latin typeface="Calibri" pitchFamily="34" charset="0"/>
                <a:ea typeface="Calibri" pitchFamily="34" charset="-122"/>
                <a:cs typeface="Calibri" pitchFamily="34" charset="-120"/>
              </a:rPr>
              <a:t>Bargaining Power of Buyers</a:t>
            </a:r>
            <a:endParaRPr lang="en-US" sz="900" dirty="0"/>
          </a:p>
        </p:txBody>
      </p:sp>
      <p:sp>
        <p:nvSpPr>
          <p:cNvPr id="22" name="Shape 20"/>
          <p:cNvSpPr/>
          <p:nvPr/>
        </p:nvSpPr>
        <p:spPr>
          <a:xfrm>
            <a:off x="1554480" y="4005072"/>
            <a:ext cx="777240" cy="201168"/>
          </a:xfrm>
          <a:prstGeom prst="roundRect">
            <a:avLst>
              <a:gd name="adj" fmla="val 45455"/>
            </a:avLst>
          </a:prstGeom>
          <a:solidFill>
            <a:srgbClr val="F59E0B"/>
          </a:solidFill>
          <a:ln/>
        </p:spPr>
      </p:sp>
      <p:sp>
        <p:nvSpPr>
          <p:cNvPr id="23" name="Text 21"/>
          <p:cNvSpPr/>
          <p:nvPr/>
        </p:nvSpPr>
        <p:spPr>
          <a:xfrm>
            <a:off x="1554480" y="4005072"/>
            <a:ext cx="777240" cy="201168"/>
          </a:xfrm>
          <a:prstGeom prst="rect">
            <a:avLst/>
          </a:prstGeom>
          <a:noFill/>
          <a:ln/>
        </p:spPr>
        <p:txBody>
          <a:bodyPr wrap="square" lIns="0" tIns="0" rIns="0" bIns="0" rtlCol="0" anchor="ctr"/>
          <a:lstStyle/>
          <a:p>
            <a:pPr algn="ctr" indent="0" marL="0">
              <a:buNone/>
            </a:pPr>
            <a:r>
              <a:rPr lang="en-US" sz="700" b="1" dirty="0">
                <a:solidFill>
                  <a:srgbClr val="FFFFFF"/>
                </a:solidFill>
                <a:latin typeface="Calibri" pitchFamily="34" charset="0"/>
                <a:ea typeface="Calibri" pitchFamily="34" charset="-122"/>
                <a:cs typeface="Calibri" pitchFamily="34" charset="-120"/>
              </a:rPr>
              <a:t>MODERATE</a:t>
            </a:r>
            <a:endParaRPr lang="en-US" sz="700" dirty="0"/>
          </a:p>
        </p:txBody>
      </p:sp>
      <p:sp>
        <p:nvSpPr>
          <p:cNvPr id="24" name="Text 22"/>
          <p:cNvSpPr/>
          <p:nvPr/>
        </p:nvSpPr>
        <p:spPr>
          <a:xfrm>
            <a:off x="1554480" y="4242816"/>
            <a:ext cx="2514600" cy="484632"/>
          </a:xfrm>
          <a:prstGeom prst="rect">
            <a:avLst/>
          </a:prstGeom>
          <a:noFill/>
          <a:ln/>
        </p:spPr>
        <p:txBody>
          <a:bodyPr wrap="square" rtlCol="0" anchor="t"/>
          <a:lstStyle/>
          <a:p>
            <a:pPr marL="342900" indent="-342900">
              <a:spcAft>
                <a:spcPts val="300"/>
              </a:spcAft>
              <a:buSzPct val="100000"/>
              <a:buChar char="•"/>
            </a:pPr>
            <a:r>
              <a:rPr lang="en-US" sz="700" dirty="0">
                <a:solidFill>
                  <a:srgbClr val="1A1A1A"/>
                </a:solidFill>
                <a:latin typeface="Calibri" pitchFamily="34" charset="0"/>
                <a:ea typeface="Calibri" pitchFamily="34" charset="-122"/>
                <a:cs typeface="Calibri" pitchFamily="34" charset="-120"/>
              </a:rPr>
              <a:t>U.S. government is the largest customer but has limited alternatives</a:t>
            </a:r>
            <a:endParaRPr lang="en-US" sz="700" dirty="0"/>
          </a:p>
          <a:p>
            <a:pPr marL="342900" indent="-342900">
              <a:spcAft>
                <a:spcPts val="300"/>
              </a:spcAft>
              <a:buSzPct val="100000"/>
              <a:buChar char="•"/>
            </a:pPr>
            <a:r>
              <a:rPr lang="en-US" sz="700" dirty="0">
                <a:solidFill>
                  <a:srgbClr val="1A1A1A"/>
                </a:solidFill>
                <a:latin typeface="Calibri" pitchFamily="34" charset="0"/>
                <a:ea typeface="Calibri" pitchFamily="34" charset="-122"/>
                <a:cs typeface="Calibri" pitchFamily="34" charset="-120"/>
              </a:rPr>
              <a:t>Airlines face high switching costs</a:t>
            </a:r>
            <a:endParaRPr lang="en-US" sz="700" dirty="0"/>
          </a:p>
        </p:txBody>
      </p:sp>
      <p:sp>
        <p:nvSpPr>
          <p:cNvPr id="25" name="Shape 23"/>
          <p:cNvSpPr/>
          <p:nvPr/>
        </p:nvSpPr>
        <p:spPr>
          <a:xfrm>
            <a:off x="4983480" y="3657600"/>
            <a:ext cx="2697480" cy="1143000"/>
          </a:xfrm>
          <a:prstGeom prst="roundRect">
            <a:avLst>
              <a:gd name="adj" fmla="val 3200"/>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26" name="Text 24"/>
          <p:cNvSpPr/>
          <p:nvPr/>
        </p:nvSpPr>
        <p:spPr>
          <a:xfrm>
            <a:off x="5074920" y="3730752"/>
            <a:ext cx="2514600" cy="274320"/>
          </a:xfrm>
          <a:prstGeom prst="rect">
            <a:avLst/>
          </a:prstGeom>
          <a:noFill/>
          <a:ln/>
        </p:spPr>
        <p:txBody>
          <a:bodyPr wrap="square" rtlCol="0" anchor="ctr"/>
          <a:lstStyle/>
          <a:p>
            <a:pPr indent="0" marL="0">
              <a:buNone/>
            </a:pPr>
            <a:r>
              <a:rPr lang="en-US" sz="900" b="1" dirty="0">
                <a:solidFill>
                  <a:srgbClr val="113D63"/>
                </a:solidFill>
                <a:latin typeface="Calibri" pitchFamily="34" charset="0"/>
                <a:ea typeface="Calibri" pitchFamily="34" charset="-122"/>
                <a:cs typeface="Calibri" pitchFamily="34" charset="-120"/>
              </a:rPr>
              <a:t>Bargaining Power of Suppliers</a:t>
            </a:r>
            <a:endParaRPr lang="en-US" sz="900" dirty="0"/>
          </a:p>
        </p:txBody>
      </p:sp>
      <p:sp>
        <p:nvSpPr>
          <p:cNvPr id="27" name="Shape 25"/>
          <p:cNvSpPr/>
          <p:nvPr/>
        </p:nvSpPr>
        <p:spPr>
          <a:xfrm>
            <a:off x="5074920" y="4005072"/>
            <a:ext cx="1234440" cy="201168"/>
          </a:xfrm>
          <a:prstGeom prst="roundRect">
            <a:avLst>
              <a:gd name="adj" fmla="val 45455"/>
            </a:avLst>
          </a:prstGeom>
          <a:solidFill>
            <a:srgbClr val="B91C1C"/>
          </a:solidFill>
          <a:ln/>
        </p:spPr>
      </p:sp>
      <p:sp>
        <p:nvSpPr>
          <p:cNvPr id="28" name="Text 26"/>
          <p:cNvSpPr/>
          <p:nvPr/>
        </p:nvSpPr>
        <p:spPr>
          <a:xfrm>
            <a:off x="5074920" y="4005072"/>
            <a:ext cx="1234440" cy="201168"/>
          </a:xfrm>
          <a:prstGeom prst="rect">
            <a:avLst/>
          </a:prstGeom>
          <a:noFill/>
          <a:ln/>
        </p:spPr>
        <p:txBody>
          <a:bodyPr wrap="square" lIns="0" tIns="0" rIns="0" bIns="0" rtlCol="0" anchor="ctr"/>
          <a:lstStyle/>
          <a:p>
            <a:pPr algn="ctr" indent="0" marL="0">
              <a:buNone/>
            </a:pPr>
            <a:r>
              <a:rPr lang="en-US" sz="700" b="1" dirty="0">
                <a:solidFill>
                  <a:srgbClr val="FFFFFF"/>
                </a:solidFill>
                <a:latin typeface="Calibri" pitchFamily="34" charset="0"/>
                <a:ea typeface="Calibri" pitchFamily="34" charset="-122"/>
                <a:cs typeface="Calibri" pitchFamily="34" charset="-120"/>
              </a:rPr>
              <a:t>MODERATE TO HIGH</a:t>
            </a:r>
            <a:endParaRPr lang="en-US" sz="700" dirty="0"/>
          </a:p>
        </p:txBody>
      </p:sp>
      <p:sp>
        <p:nvSpPr>
          <p:cNvPr id="29" name="Text 27"/>
          <p:cNvSpPr/>
          <p:nvPr/>
        </p:nvSpPr>
        <p:spPr>
          <a:xfrm>
            <a:off x="5074920" y="4242816"/>
            <a:ext cx="2514600" cy="484632"/>
          </a:xfrm>
          <a:prstGeom prst="rect">
            <a:avLst/>
          </a:prstGeom>
          <a:noFill/>
          <a:ln/>
        </p:spPr>
        <p:txBody>
          <a:bodyPr wrap="square" rtlCol="0" anchor="t"/>
          <a:lstStyle/>
          <a:p>
            <a:pPr marL="342900" indent="-342900">
              <a:spcAft>
                <a:spcPts val="300"/>
              </a:spcAft>
              <a:buSzPct val="100000"/>
              <a:buChar char="•"/>
            </a:pPr>
            <a:r>
              <a:rPr lang="en-US" sz="700" dirty="0">
                <a:solidFill>
                  <a:srgbClr val="1A1A1A"/>
                </a:solidFill>
                <a:latin typeface="Calibri" pitchFamily="34" charset="0"/>
                <a:ea typeface="Calibri" pitchFamily="34" charset="-122"/>
                <a:cs typeface="Calibri" pitchFamily="34" charset="-120"/>
              </a:rPr>
              <a:t>Long term contracts give RTX leverage</a:t>
            </a:r>
            <a:endParaRPr lang="en-US" sz="700" dirty="0"/>
          </a:p>
          <a:p>
            <a:pPr marL="342900" indent="-342900">
              <a:spcAft>
                <a:spcPts val="300"/>
              </a:spcAft>
              <a:buSzPct val="100000"/>
              <a:buChar char="•"/>
            </a:pPr>
            <a:r>
              <a:rPr lang="en-US" sz="700" dirty="0">
                <a:solidFill>
                  <a:srgbClr val="1A1A1A"/>
                </a:solidFill>
                <a:latin typeface="Calibri" pitchFamily="34" charset="0"/>
                <a:ea typeface="Calibri" pitchFamily="34" charset="-122"/>
                <a:cs typeface="Calibri" pitchFamily="34" charset="-120"/>
              </a:rPr>
              <a:t>Rare Earth materials can create pricing pressure</a:t>
            </a:r>
            <a:endParaRPr lang="en-US" sz="700" dirty="0"/>
          </a:p>
        </p:txBody>
      </p:sp>
      <p:sp>
        <p:nvSpPr>
          <p:cNvPr id="30" name="Shape 28"/>
          <p:cNvSpPr/>
          <p:nvPr/>
        </p:nvSpPr>
        <p:spPr>
          <a:xfrm>
            <a:off x="3383280" y="2084832"/>
            <a:ext cx="2377440" cy="1188720"/>
          </a:xfrm>
          <a:prstGeom prst="roundRect">
            <a:avLst>
              <a:gd name="adj" fmla="val 3846"/>
            </a:avLst>
          </a:prstGeom>
          <a:solidFill>
            <a:srgbClr val="113D63"/>
          </a:solidFill>
          <a:ln/>
          <a:effectLst>
            <a:outerShdw sx="100000" sy="100000" kx="0" ky="0" algn="bl" rotWithShape="0" blurRad="63500" dist="25400" dir="2700000">
              <a:srgbClr val="000000">
                <a:alpha val="12000"/>
              </a:srgbClr>
            </a:outerShdw>
          </a:effectLst>
        </p:spPr>
      </p:sp>
      <p:sp>
        <p:nvSpPr>
          <p:cNvPr id="31" name="Text 29"/>
          <p:cNvSpPr/>
          <p:nvPr/>
        </p:nvSpPr>
        <p:spPr>
          <a:xfrm>
            <a:off x="3383280" y="2084832"/>
            <a:ext cx="2377440" cy="1188720"/>
          </a:xfrm>
          <a:prstGeom prst="rect">
            <a:avLst/>
          </a:prstGeom>
          <a:noFill/>
          <a:ln/>
        </p:spPr>
        <p:txBody>
          <a:bodyPr wrap="square" rtlCol="0" anchor="ctr"/>
          <a:lstStyle/>
          <a:p>
            <a:pPr algn="ctr" indent="0" marL="0">
              <a:buNone/>
            </a:pPr>
            <a:r>
              <a:rPr lang="en-US" sz="1500" b="1" dirty="0">
                <a:solidFill>
                  <a:srgbClr val="FFFFFF"/>
                </a:solidFill>
                <a:latin typeface="Calibri" pitchFamily="34" charset="0"/>
                <a:ea typeface="Calibri" pitchFamily="34" charset="-122"/>
                <a:cs typeface="Calibri" pitchFamily="34" charset="-120"/>
              </a:rPr>
              <a:t>RTX</a:t>
            </a:r>
            <a:endParaRPr lang="en-US" sz="1500" dirty="0"/>
          </a:p>
          <a:p>
            <a:pPr algn="ctr" indent="0" marL="0">
              <a:buNone/>
            </a:pPr>
            <a:r>
              <a:rPr lang="en-US" sz="1100" b="1" dirty="0">
                <a:solidFill>
                  <a:srgbClr val="FFFFFF"/>
                </a:solidFill>
                <a:latin typeface="Calibri" pitchFamily="34" charset="0"/>
                <a:ea typeface="Calibri" pitchFamily="34" charset="-122"/>
                <a:cs typeface="Calibri" pitchFamily="34" charset="-120"/>
              </a:rPr>
              <a:t>Competitive Position</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20040" y="0"/>
            <a:ext cx="8503920" cy="685800"/>
          </a:xfrm>
          <a:prstGeom prst="rect">
            <a:avLst/>
          </a:prstGeom>
          <a:noFill/>
          <a:ln/>
        </p:spPr>
        <p:txBody>
          <a:bodyPr wrap="square" rtlCol="0" anchor="ctr"/>
          <a:lstStyle/>
          <a:p>
            <a:pPr indent="0" marL="0">
              <a:buNone/>
            </a:pPr>
            <a:r>
              <a:rPr lang="en-US" sz="2400" b="1" dirty="0">
                <a:solidFill>
                  <a:srgbClr val="113D63"/>
                </a:solidFill>
                <a:latin typeface="Calibri" pitchFamily="34" charset="0"/>
                <a:ea typeface="Calibri" pitchFamily="34" charset="-122"/>
                <a:cs typeface="Calibri" pitchFamily="34" charset="-120"/>
              </a:rPr>
              <a:t>RTX vs. S&amp;P 500</a:t>
            </a:r>
            <a:endParaRPr lang="en-US" sz="2400" dirty="0"/>
          </a:p>
        </p:txBody>
      </p:sp>
      <p:sp>
        <p:nvSpPr>
          <p:cNvPr id="3" name="Shape 1"/>
          <p:cNvSpPr/>
          <p:nvPr/>
        </p:nvSpPr>
        <p:spPr>
          <a:xfrm>
            <a:off x="0" y="685800"/>
            <a:ext cx="9144000" cy="41148"/>
          </a:xfrm>
          <a:prstGeom prst="rect">
            <a:avLst/>
          </a:prstGeom>
          <a:solidFill>
            <a:srgbClr val="113D63"/>
          </a:solidFill>
          <a:ln/>
        </p:spPr>
      </p:sp>
      <p:sp>
        <p:nvSpPr>
          <p:cNvPr id="4" name="Text 2"/>
          <p:cNvSpPr/>
          <p:nvPr/>
        </p:nvSpPr>
        <p:spPr>
          <a:xfrm>
            <a:off x="0" y="4892040"/>
            <a:ext cx="9144000" cy="256032"/>
          </a:xfrm>
          <a:prstGeom prst="rect">
            <a:avLst/>
          </a:prstGeom>
          <a:noFill/>
          <a:ln/>
        </p:spPr>
        <p:txBody>
          <a:bodyPr wrap="square" rtlCol="0" anchor="ctr"/>
          <a:lstStyle/>
          <a:p>
            <a:pPr algn="ctr" indent="0" marL="0">
              <a:buNone/>
            </a:pPr>
            <a:r>
              <a:rPr lang="en-US" sz="800" dirty="0">
                <a:solidFill>
                  <a:srgbClr val="595959"/>
                </a:solidFill>
                <a:latin typeface="Calibri" pitchFamily="34" charset="0"/>
                <a:ea typeface="Calibri" pitchFamily="34" charset="-122"/>
                <a:cs typeface="Calibri" pitchFamily="34" charset="-120"/>
              </a:rPr>
              <a:t>RTX Corporation (NYSE: RTX)  |  February 2026  |  Joe Marfisi</a:t>
            </a:r>
            <a:endParaRPr lang="en-US" sz="800" dirty="0"/>
          </a:p>
        </p:txBody>
      </p:sp>
      <p:sp>
        <p:nvSpPr>
          <p:cNvPr id="6" name="Shape 3"/>
          <p:cNvSpPr/>
          <p:nvPr/>
        </p:nvSpPr>
        <p:spPr>
          <a:xfrm>
            <a:off x="347472" y="932688"/>
            <a:ext cx="6528816" cy="3362399"/>
          </a:xfrm>
          <a:prstGeom prst="rect">
            <a:avLst/>
          </a:prstGeom>
          <a:solidFill>
            <a:srgbClr val="FFFFFF"/>
          </a:solidFill>
          <a:ln w="12700">
            <a:solidFill>
              <a:srgbClr val="E2E8F0"/>
            </a:solidFill>
            <a:prstDash val="solid"/>
          </a:ln>
          <a:effectLst>
            <a:outerShdw sx="100000" sy="100000" kx="0" ky="0" algn="bl" rotWithShape="0" blurRad="63500" dist="25400" dir="2700000">
              <a:srgbClr val="000000">
                <a:alpha val="12000"/>
              </a:srgbClr>
            </a:outerShdw>
          </a:effectLst>
        </p:spPr>
      </p:sp>
      <p:pic>
        <p:nvPicPr>
          <p:cNvPr id="7" name="Image 0" descr="x_sp500.jpg"/>
          <p:cNvPicPr>
            <a:picLocks noChangeAspect="1"/>
          </p:cNvPicPr>
          <p:nvPr/>
        </p:nvPicPr>
        <p:blipFill>
          <a:blip r:embed="rId1"/>
          <a:stretch>
            <a:fillRect/>
          </a:stretch>
        </p:blipFill>
        <p:spPr>
          <a:xfrm>
            <a:off x="411480" y="996696"/>
            <a:ext cx="6400800" cy="3234383"/>
          </a:xfrm>
          <a:prstGeom prst="rect">
            <a:avLst/>
          </a:prstGeom>
        </p:spPr>
      </p:pic>
      <p:sp>
        <p:nvSpPr>
          <p:cNvPr id="8" name="Text 4"/>
          <p:cNvSpPr/>
          <p:nvPr/>
        </p:nvSpPr>
        <p:spPr>
          <a:xfrm>
            <a:off x="411480" y="4340807"/>
            <a:ext cx="3657600" cy="228600"/>
          </a:xfrm>
          <a:prstGeom prst="rect">
            <a:avLst/>
          </a:prstGeom>
          <a:noFill/>
          <a:ln/>
        </p:spPr>
        <p:txBody>
          <a:bodyPr wrap="square" rtlCol="0" anchor="ctr"/>
          <a:lstStyle/>
          <a:p>
            <a:pPr indent="0" marL="0">
              <a:buNone/>
            </a:pPr>
            <a:r>
              <a:rPr lang="en-US" sz="800" i="1" dirty="0">
                <a:solidFill>
                  <a:srgbClr val="64748B"/>
                </a:solidFill>
                <a:latin typeface="Calibri" pitchFamily="34" charset="0"/>
                <a:ea typeface="Calibri" pitchFamily="34" charset="-122"/>
                <a:cs typeface="Calibri" pitchFamily="34" charset="-120"/>
              </a:rPr>
              <a:t>Source: Bloomberg</a:t>
            </a:r>
            <a:endParaRPr lang="en-US" sz="800" dirty="0"/>
          </a:p>
        </p:txBody>
      </p:sp>
      <p:sp>
        <p:nvSpPr>
          <p:cNvPr id="9" name="Shape 5"/>
          <p:cNvSpPr/>
          <p:nvPr/>
        </p:nvSpPr>
        <p:spPr>
          <a:xfrm>
            <a:off x="7132320" y="960120"/>
            <a:ext cx="1691640" cy="731520"/>
          </a:xfrm>
          <a:prstGeom prst="roundRect">
            <a:avLst>
              <a:gd name="adj" fmla="val 6250"/>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0" name="Text 6"/>
          <p:cNvSpPr/>
          <p:nvPr/>
        </p:nvSpPr>
        <p:spPr>
          <a:xfrm>
            <a:off x="7260336" y="1051560"/>
            <a:ext cx="1463040" cy="219456"/>
          </a:xfrm>
          <a:prstGeom prst="rect">
            <a:avLst/>
          </a:prstGeom>
          <a:noFill/>
          <a:ln/>
        </p:spPr>
        <p:txBody>
          <a:bodyPr wrap="square" rtlCol="0" anchor="ctr"/>
          <a:lstStyle/>
          <a:p>
            <a:pPr indent="0" marL="0">
              <a:buNone/>
            </a:pPr>
            <a:r>
              <a:rPr lang="en-US" sz="750" b="1" spc="150" kern="0" dirty="0">
                <a:solidFill>
                  <a:srgbClr val="64748B"/>
                </a:solidFill>
                <a:latin typeface="Calibri" pitchFamily="34" charset="0"/>
                <a:ea typeface="Calibri" pitchFamily="34" charset="-122"/>
                <a:cs typeface="Calibri" pitchFamily="34" charset="-120"/>
              </a:rPr>
              <a:t>CURRENT PRICE</a:t>
            </a:r>
            <a:endParaRPr lang="en-US" sz="750" dirty="0"/>
          </a:p>
        </p:txBody>
      </p:sp>
      <p:sp>
        <p:nvSpPr>
          <p:cNvPr id="11" name="Text 7"/>
          <p:cNvSpPr/>
          <p:nvPr/>
        </p:nvSpPr>
        <p:spPr>
          <a:xfrm>
            <a:off x="7260336" y="1271016"/>
            <a:ext cx="1463040" cy="347472"/>
          </a:xfrm>
          <a:prstGeom prst="rect">
            <a:avLst/>
          </a:prstGeom>
          <a:noFill/>
          <a:ln/>
        </p:spPr>
        <p:txBody>
          <a:bodyPr wrap="square" rtlCol="0" anchor="ctr"/>
          <a:lstStyle/>
          <a:p>
            <a:pPr indent="0" marL="0">
              <a:buNone/>
            </a:pPr>
            <a:r>
              <a:rPr lang="en-US" sz="1500" b="1" dirty="0">
                <a:solidFill>
                  <a:srgbClr val="1A1A1A"/>
                </a:solidFill>
                <a:latin typeface="Calibri" pitchFamily="34" charset="0"/>
                <a:ea typeface="Calibri" pitchFamily="34" charset="-122"/>
                <a:cs typeface="Calibri" pitchFamily="34" charset="-120"/>
              </a:rPr>
              <a:t>$198.09</a:t>
            </a:r>
            <a:endParaRPr lang="en-US" sz="1500" dirty="0"/>
          </a:p>
        </p:txBody>
      </p:sp>
      <p:sp>
        <p:nvSpPr>
          <p:cNvPr id="12" name="Shape 8"/>
          <p:cNvSpPr/>
          <p:nvPr/>
        </p:nvSpPr>
        <p:spPr>
          <a:xfrm>
            <a:off x="7132320" y="1828800"/>
            <a:ext cx="1691640" cy="731520"/>
          </a:xfrm>
          <a:prstGeom prst="roundRect">
            <a:avLst>
              <a:gd name="adj" fmla="val 6250"/>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3" name="Text 9"/>
          <p:cNvSpPr/>
          <p:nvPr/>
        </p:nvSpPr>
        <p:spPr>
          <a:xfrm>
            <a:off x="7260336" y="1920240"/>
            <a:ext cx="1463040" cy="219456"/>
          </a:xfrm>
          <a:prstGeom prst="rect">
            <a:avLst/>
          </a:prstGeom>
          <a:noFill/>
          <a:ln/>
        </p:spPr>
        <p:txBody>
          <a:bodyPr wrap="square" rtlCol="0" anchor="ctr"/>
          <a:lstStyle/>
          <a:p>
            <a:pPr indent="0" marL="0">
              <a:buNone/>
            </a:pPr>
            <a:r>
              <a:rPr lang="en-US" sz="750" b="1" spc="150" kern="0" dirty="0">
                <a:solidFill>
                  <a:srgbClr val="64748B"/>
                </a:solidFill>
                <a:latin typeface="Calibri" pitchFamily="34" charset="0"/>
                <a:ea typeface="Calibri" pitchFamily="34" charset="-122"/>
                <a:cs typeface="Calibri" pitchFamily="34" charset="-120"/>
              </a:rPr>
              <a:t>TARGET PRICE</a:t>
            </a:r>
            <a:endParaRPr lang="en-US" sz="750" dirty="0"/>
          </a:p>
        </p:txBody>
      </p:sp>
      <p:sp>
        <p:nvSpPr>
          <p:cNvPr id="14" name="Text 10"/>
          <p:cNvSpPr/>
          <p:nvPr/>
        </p:nvSpPr>
        <p:spPr>
          <a:xfrm>
            <a:off x="7260336" y="2139696"/>
            <a:ext cx="1463040" cy="347472"/>
          </a:xfrm>
          <a:prstGeom prst="rect">
            <a:avLst/>
          </a:prstGeom>
          <a:noFill/>
          <a:ln/>
        </p:spPr>
        <p:txBody>
          <a:bodyPr wrap="square" rtlCol="0" anchor="ctr"/>
          <a:lstStyle/>
          <a:p>
            <a:pPr indent="0" marL="0">
              <a:buNone/>
            </a:pPr>
            <a:r>
              <a:rPr lang="en-US" sz="1500" b="1" dirty="0">
                <a:solidFill>
                  <a:srgbClr val="113D63"/>
                </a:solidFill>
                <a:latin typeface="Calibri" pitchFamily="34" charset="0"/>
                <a:ea typeface="Calibri" pitchFamily="34" charset="-122"/>
                <a:cs typeface="Calibri" pitchFamily="34" charset="-120"/>
              </a:rPr>
              <a:t>$208.67</a:t>
            </a:r>
            <a:endParaRPr lang="en-US" sz="1500" dirty="0"/>
          </a:p>
        </p:txBody>
      </p:sp>
      <p:sp>
        <p:nvSpPr>
          <p:cNvPr id="15" name="Shape 11"/>
          <p:cNvSpPr/>
          <p:nvPr/>
        </p:nvSpPr>
        <p:spPr>
          <a:xfrm>
            <a:off x="7132320" y="2697480"/>
            <a:ext cx="1691640" cy="731520"/>
          </a:xfrm>
          <a:prstGeom prst="roundRect">
            <a:avLst>
              <a:gd name="adj" fmla="val 6250"/>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6" name="Text 12"/>
          <p:cNvSpPr/>
          <p:nvPr/>
        </p:nvSpPr>
        <p:spPr>
          <a:xfrm>
            <a:off x="7260336" y="2788920"/>
            <a:ext cx="1463040" cy="219456"/>
          </a:xfrm>
          <a:prstGeom prst="rect">
            <a:avLst/>
          </a:prstGeom>
          <a:noFill/>
          <a:ln/>
        </p:spPr>
        <p:txBody>
          <a:bodyPr wrap="square" rtlCol="0" anchor="ctr"/>
          <a:lstStyle/>
          <a:p>
            <a:pPr indent="0" marL="0">
              <a:buNone/>
            </a:pPr>
            <a:r>
              <a:rPr lang="en-US" sz="750" b="1" spc="150" kern="0" dirty="0">
                <a:solidFill>
                  <a:srgbClr val="64748B"/>
                </a:solidFill>
                <a:latin typeface="Calibri" pitchFamily="34" charset="0"/>
                <a:ea typeface="Calibri" pitchFamily="34" charset="-122"/>
                <a:cs typeface="Calibri" pitchFamily="34" charset="-120"/>
              </a:rPr>
              <a:t>BETA</a:t>
            </a:r>
            <a:endParaRPr lang="en-US" sz="750" dirty="0"/>
          </a:p>
        </p:txBody>
      </p:sp>
      <p:sp>
        <p:nvSpPr>
          <p:cNvPr id="17" name="Text 13"/>
          <p:cNvSpPr/>
          <p:nvPr/>
        </p:nvSpPr>
        <p:spPr>
          <a:xfrm>
            <a:off x="7260336" y="3008376"/>
            <a:ext cx="1463040" cy="347472"/>
          </a:xfrm>
          <a:prstGeom prst="rect">
            <a:avLst/>
          </a:prstGeom>
          <a:noFill/>
          <a:ln/>
        </p:spPr>
        <p:txBody>
          <a:bodyPr wrap="square" rtlCol="0" anchor="ctr"/>
          <a:lstStyle/>
          <a:p>
            <a:pPr indent="0" marL="0">
              <a:buNone/>
            </a:pPr>
            <a:r>
              <a:rPr lang="en-US" sz="1500" b="1" dirty="0">
                <a:solidFill>
                  <a:srgbClr val="0D9488"/>
                </a:solidFill>
                <a:latin typeface="Calibri" pitchFamily="34" charset="0"/>
                <a:ea typeface="Calibri" pitchFamily="34" charset="-122"/>
                <a:cs typeface="Calibri" pitchFamily="34" charset="-120"/>
              </a:rPr>
              <a:t>0.43</a:t>
            </a:r>
            <a:endParaRPr lang="en-US" sz="1500" dirty="0"/>
          </a:p>
        </p:txBody>
      </p:sp>
      <p:sp>
        <p:nvSpPr>
          <p:cNvPr id="18" name="Shape 14"/>
          <p:cNvSpPr/>
          <p:nvPr/>
        </p:nvSpPr>
        <p:spPr>
          <a:xfrm>
            <a:off x="7132320" y="3566160"/>
            <a:ext cx="1691640" cy="731520"/>
          </a:xfrm>
          <a:prstGeom prst="roundRect">
            <a:avLst>
              <a:gd name="adj" fmla="val 6250"/>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9" name="Text 15"/>
          <p:cNvSpPr/>
          <p:nvPr/>
        </p:nvSpPr>
        <p:spPr>
          <a:xfrm>
            <a:off x="7260336" y="3657600"/>
            <a:ext cx="1463040" cy="219456"/>
          </a:xfrm>
          <a:prstGeom prst="rect">
            <a:avLst/>
          </a:prstGeom>
          <a:noFill/>
          <a:ln/>
        </p:spPr>
        <p:txBody>
          <a:bodyPr wrap="square" rtlCol="0" anchor="ctr"/>
          <a:lstStyle/>
          <a:p>
            <a:pPr indent="0" marL="0">
              <a:buNone/>
            </a:pPr>
            <a:r>
              <a:rPr lang="en-US" sz="750" b="1" spc="150" kern="0" dirty="0">
                <a:solidFill>
                  <a:srgbClr val="64748B"/>
                </a:solidFill>
                <a:latin typeface="Calibri" pitchFamily="34" charset="0"/>
                <a:ea typeface="Calibri" pitchFamily="34" charset="-122"/>
                <a:cs typeface="Calibri" pitchFamily="34" charset="-120"/>
              </a:rPr>
              <a:t>WACC</a:t>
            </a:r>
            <a:endParaRPr lang="en-US" sz="750" dirty="0"/>
          </a:p>
        </p:txBody>
      </p:sp>
      <p:sp>
        <p:nvSpPr>
          <p:cNvPr id="20" name="Text 16"/>
          <p:cNvSpPr/>
          <p:nvPr/>
        </p:nvSpPr>
        <p:spPr>
          <a:xfrm>
            <a:off x="7260336" y="3877056"/>
            <a:ext cx="1463040" cy="347472"/>
          </a:xfrm>
          <a:prstGeom prst="rect">
            <a:avLst/>
          </a:prstGeom>
          <a:noFill/>
          <a:ln/>
        </p:spPr>
        <p:txBody>
          <a:bodyPr wrap="square" rtlCol="0" anchor="ctr"/>
          <a:lstStyle/>
          <a:p>
            <a:pPr indent="0" marL="0">
              <a:buNone/>
            </a:pPr>
            <a:r>
              <a:rPr lang="en-US" sz="1500" b="1" dirty="0">
                <a:solidFill>
                  <a:srgbClr val="0D9488"/>
                </a:solidFill>
                <a:latin typeface="Calibri" pitchFamily="34" charset="0"/>
                <a:ea typeface="Calibri" pitchFamily="34" charset="-122"/>
                <a:cs typeface="Calibri" pitchFamily="34" charset="-120"/>
              </a:rPr>
              <a:t>7.67%</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20040" y="0"/>
            <a:ext cx="8503920" cy="685800"/>
          </a:xfrm>
          <a:prstGeom prst="rect">
            <a:avLst/>
          </a:prstGeom>
          <a:noFill/>
          <a:ln/>
        </p:spPr>
        <p:txBody>
          <a:bodyPr wrap="square" rtlCol="0" anchor="ctr"/>
          <a:lstStyle/>
          <a:p>
            <a:pPr indent="0" marL="0">
              <a:buNone/>
            </a:pPr>
            <a:r>
              <a:rPr lang="en-US" sz="2400" b="1" dirty="0">
                <a:solidFill>
                  <a:srgbClr val="113D63"/>
                </a:solidFill>
                <a:latin typeface="Calibri" pitchFamily="34" charset="0"/>
                <a:ea typeface="Calibri" pitchFamily="34" charset="-122"/>
                <a:cs typeface="Calibri" pitchFamily="34" charset="-120"/>
              </a:rPr>
              <a:t>DCF – WACC Assumptions</a:t>
            </a:r>
            <a:endParaRPr lang="en-US" sz="2400" dirty="0"/>
          </a:p>
        </p:txBody>
      </p:sp>
      <p:sp>
        <p:nvSpPr>
          <p:cNvPr id="3" name="Shape 1"/>
          <p:cNvSpPr/>
          <p:nvPr/>
        </p:nvSpPr>
        <p:spPr>
          <a:xfrm>
            <a:off x="0" y="685800"/>
            <a:ext cx="9144000" cy="41148"/>
          </a:xfrm>
          <a:prstGeom prst="rect">
            <a:avLst/>
          </a:prstGeom>
          <a:solidFill>
            <a:srgbClr val="113D63"/>
          </a:solidFill>
          <a:ln/>
        </p:spPr>
      </p:sp>
      <p:sp>
        <p:nvSpPr>
          <p:cNvPr id="4" name="Text 2"/>
          <p:cNvSpPr/>
          <p:nvPr/>
        </p:nvSpPr>
        <p:spPr>
          <a:xfrm>
            <a:off x="0" y="4892040"/>
            <a:ext cx="9144000" cy="256032"/>
          </a:xfrm>
          <a:prstGeom prst="rect">
            <a:avLst/>
          </a:prstGeom>
          <a:noFill/>
          <a:ln/>
        </p:spPr>
        <p:txBody>
          <a:bodyPr wrap="square" rtlCol="0" anchor="ctr"/>
          <a:lstStyle/>
          <a:p>
            <a:pPr algn="ctr" indent="0" marL="0">
              <a:buNone/>
            </a:pPr>
            <a:r>
              <a:rPr lang="en-US" sz="800" dirty="0">
                <a:solidFill>
                  <a:srgbClr val="595959"/>
                </a:solidFill>
                <a:latin typeface="Calibri" pitchFamily="34" charset="0"/>
                <a:ea typeface="Calibri" pitchFamily="34" charset="-122"/>
                <a:cs typeface="Calibri" pitchFamily="34" charset="-120"/>
              </a:rPr>
              <a:t>RTX Corporation (NYSE: RTX)  |  February 2026  |  Joe Marfisi</a:t>
            </a:r>
            <a:endParaRPr lang="en-US" sz="800" dirty="0"/>
          </a:p>
        </p:txBody>
      </p:sp>
      <p:sp>
        <p:nvSpPr>
          <p:cNvPr id="5" name="Shape 3"/>
          <p:cNvSpPr/>
          <p:nvPr/>
        </p:nvSpPr>
        <p:spPr>
          <a:xfrm>
            <a:off x="365760" y="841248"/>
            <a:ext cx="4572000" cy="237744"/>
          </a:xfrm>
          <a:prstGeom prst="rect">
            <a:avLst/>
          </a:prstGeom>
          <a:solidFill>
            <a:srgbClr val="113D63"/>
          </a:solidFill>
          <a:ln/>
        </p:spPr>
      </p:sp>
      <p:sp>
        <p:nvSpPr>
          <p:cNvPr id="6" name="Text 4"/>
          <p:cNvSpPr/>
          <p:nvPr/>
        </p:nvSpPr>
        <p:spPr>
          <a:xfrm>
            <a:off x="457200" y="841248"/>
            <a:ext cx="4389120" cy="237744"/>
          </a:xfrm>
          <a:prstGeom prst="rect">
            <a:avLst/>
          </a:prstGeom>
          <a:noFill/>
          <a:ln/>
        </p:spPr>
        <p:txBody>
          <a:bodyPr wrap="square" lIns="0" tIns="0" rIns="0" bIns="0" rtlCol="0" anchor="ctr"/>
          <a:lstStyle/>
          <a:p>
            <a:pPr indent="0" marL="0">
              <a:buNone/>
            </a:pPr>
            <a:r>
              <a:rPr lang="en-US" sz="1000" b="1" dirty="0">
                <a:solidFill>
                  <a:srgbClr val="FFFFFF"/>
                </a:solidFill>
                <a:latin typeface="Calibri" pitchFamily="34" charset="0"/>
                <a:ea typeface="Calibri" pitchFamily="34" charset="-122"/>
                <a:cs typeface="Calibri" pitchFamily="34" charset="-120"/>
              </a:rPr>
              <a:t>WACC</a:t>
            </a:r>
            <a:endParaRPr lang="en-US" sz="1000" dirty="0"/>
          </a:p>
        </p:txBody>
      </p:sp>
      <p:sp>
        <p:nvSpPr>
          <p:cNvPr id="7" name="Shape 5"/>
          <p:cNvSpPr/>
          <p:nvPr/>
        </p:nvSpPr>
        <p:spPr>
          <a:xfrm>
            <a:off x="365760" y="1078992"/>
            <a:ext cx="4572000" cy="224028"/>
          </a:xfrm>
          <a:prstGeom prst="rect">
            <a:avLst/>
          </a:prstGeom>
          <a:solidFill>
            <a:srgbClr val="F7FAFC"/>
          </a:solidFill>
          <a:ln/>
        </p:spPr>
      </p:sp>
      <p:sp>
        <p:nvSpPr>
          <p:cNvPr id="8" name="Text 6"/>
          <p:cNvSpPr/>
          <p:nvPr/>
        </p:nvSpPr>
        <p:spPr>
          <a:xfrm>
            <a:off x="457200" y="1078992"/>
            <a:ext cx="2926080" cy="224028"/>
          </a:xfrm>
          <a:prstGeom prst="rect">
            <a:avLst/>
          </a:prstGeom>
          <a:noFill/>
          <a:ln/>
        </p:spPr>
        <p:txBody>
          <a:bodyPr wrap="square" lIns="0" tIns="0" rIns="0" bIns="0" rtlCol="0" anchor="ctr"/>
          <a:lstStyle/>
          <a:p>
            <a:pPr indent="0" marL="0">
              <a:buNone/>
            </a:pPr>
            <a:r>
              <a:rPr lang="en-US" sz="950" dirty="0">
                <a:solidFill>
                  <a:srgbClr val="1A1A1A"/>
                </a:solidFill>
                <a:latin typeface="Calibri" pitchFamily="34" charset="0"/>
                <a:ea typeface="Calibri" pitchFamily="34" charset="-122"/>
                <a:cs typeface="Calibri" pitchFamily="34" charset="-120"/>
              </a:rPr>
              <a:t>Share Price</a:t>
            </a:r>
            <a:endParaRPr lang="en-US" sz="950" dirty="0"/>
          </a:p>
        </p:txBody>
      </p:sp>
      <p:sp>
        <p:nvSpPr>
          <p:cNvPr id="9" name="Text 7"/>
          <p:cNvSpPr/>
          <p:nvPr/>
        </p:nvSpPr>
        <p:spPr>
          <a:xfrm>
            <a:off x="3383280" y="1078992"/>
            <a:ext cx="1463040" cy="224028"/>
          </a:xfrm>
          <a:prstGeom prst="rect">
            <a:avLst/>
          </a:prstGeom>
          <a:noFill/>
          <a:ln/>
        </p:spPr>
        <p:txBody>
          <a:bodyPr wrap="square" lIns="0" tIns="0" rIns="0" bIns="0" rtlCol="0" anchor="ctr"/>
          <a:lstStyle/>
          <a:p>
            <a:pPr algn="r" indent="0" marL="0">
              <a:buNone/>
            </a:pPr>
            <a:r>
              <a:rPr lang="en-US" sz="950" dirty="0">
                <a:solidFill>
                  <a:srgbClr val="1A1A1A"/>
                </a:solidFill>
                <a:latin typeface="Calibri" pitchFamily="34" charset="0"/>
                <a:ea typeface="Calibri" pitchFamily="34" charset="-122"/>
                <a:cs typeface="Calibri" pitchFamily="34" charset="-120"/>
              </a:rPr>
              <a:t>$175.63</a:t>
            </a:r>
            <a:endParaRPr lang="en-US" sz="950" dirty="0"/>
          </a:p>
        </p:txBody>
      </p:sp>
      <p:sp>
        <p:nvSpPr>
          <p:cNvPr id="10" name="Text 8"/>
          <p:cNvSpPr/>
          <p:nvPr/>
        </p:nvSpPr>
        <p:spPr>
          <a:xfrm>
            <a:off x="457200" y="1303020"/>
            <a:ext cx="2926080" cy="224028"/>
          </a:xfrm>
          <a:prstGeom prst="rect">
            <a:avLst/>
          </a:prstGeom>
          <a:noFill/>
          <a:ln/>
        </p:spPr>
        <p:txBody>
          <a:bodyPr wrap="square" lIns="0" tIns="0" rIns="0" bIns="0" rtlCol="0" anchor="ctr"/>
          <a:lstStyle/>
          <a:p>
            <a:pPr indent="0" marL="0">
              <a:buNone/>
            </a:pPr>
            <a:r>
              <a:rPr lang="en-US" sz="950" dirty="0">
                <a:solidFill>
                  <a:srgbClr val="1A1A1A"/>
                </a:solidFill>
                <a:latin typeface="Calibri" pitchFamily="34" charset="0"/>
                <a:ea typeface="Calibri" pitchFamily="34" charset="-122"/>
                <a:cs typeface="Calibri" pitchFamily="34" charset="-120"/>
              </a:rPr>
              <a:t>Diluted Shares Outstanding (B)</a:t>
            </a:r>
            <a:endParaRPr lang="en-US" sz="950" dirty="0"/>
          </a:p>
        </p:txBody>
      </p:sp>
      <p:sp>
        <p:nvSpPr>
          <p:cNvPr id="11" name="Text 9"/>
          <p:cNvSpPr/>
          <p:nvPr/>
        </p:nvSpPr>
        <p:spPr>
          <a:xfrm>
            <a:off x="3383280" y="1303020"/>
            <a:ext cx="1463040" cy="224028"/>
          </a:xfrm>
          <a:prstGeom prst="rect">
            <a:avLst/>
          </a:prstGeom>
          <a:noFill/>
          <a:ln/>
        </p:spPr>
        <p:txBody>
          <a:bodyPr wrap="square" lIns="0" tIns="0" rIns="0" bIns="0" rtlCol="0" anchor="ctr"/>
          <a:lstStyle/>
          <a:p>
            <a:pPr algn="r" indent="0" marL="0">
              <a:buNone/>
            </a:pPr>
            <a:r>
              <a:rPr lang="en-US" sz="950" dirty="0">
                <a:solidFill>
                  <a:srgbClr val="1A1A1A"/>
                </a:solidFill>
                <a:latin typeface="Calibri" pitchFamily="34" charset="0"/>
                <a:ea typeface="Calibri" pitchFamily="34" charset="-122"/>
                <a:cs typeface="Calibri" pitchFamily="34" charset="-120"/>
              </a:rPr>
              <a:t>1.340</a:t>
            </a:r>
            <a:endParaRPr lang="en-US" sz="950" dirty="0"/>
          </a:p>
        </p:txBody>
      </p:sp>
      <p:sp>
        <p:nvSpPr>
          <p:cNvPr id="12" name="Shape 10"/>
          <p:cNvSpPr/>
          <p:nvPr/>
        </p:nvSpPr>
        <p:spPr>
          <a:xfrm>
            <a:off x="365760" y="1527048"/>
            <a:ext cx="4572000" cy="224028"/>
          </a:xfrm>
          <a:prstGeom prst="rect">
            <a:avLst/>
          </a:prstGeom>
          <a:solidFill>
            <a:srgbClr val="F7FAFC"/>
          </a:solidFill>
          <a:ln/>
        </p:spPr>
      </p:sp>
      <p:sp>
        <p:nvSpPr>
          <p:cNvPr id="13" name="Text 11"/>
          <p:cNvSpPr/>
          <p:nvPr/>
        </p:nvSpPr>
        <p:spPr>
          <a:xfrm>
            <a:off x="457200" y="1527048"/>
            <a:ext cx="2926080" cy="224028"/>
          </a:xfrm>
          <a:prstGeom prst="rect">
            <a:avLst/>
          </a:prstGeom>
          <a:noFill/>
          <a:ln/>
        </p:spPr>
        <p:txBody>
          <a:bodyPr wrap="square" lIns="0" tIns="0" rIns="0" bIns="0" rtlCol="0" anchor="ctr"/>
          <a:lstStyle/>
          <a:p>
            <a:pPr indent="0" marL="0">
              <a:buNone/>
            </a:pPr>
            <a:r>
              <a:rPr lang="en-US" sz="950" dirty="0">
                <a:solidFill>
                  <a:srgbClr val="1A1A1A"/>
                </a:solidFill>
                <a:latin typeface="Calibri" pitchFamily="34" charset="0"/>
                <a:ea typeface="Calibri" pitchFamily="34" charset="-122"/>
                <a:cs typeface="Calibri" pitchFamily="34" charset="-120"/>
              </a:rPr>
              <a:t>Cost of Debt</a:t>
            </a:r>
            <a:endParaRPr lang="en-US" sz="950" dirty="0"/>
          </a:p>
        </p:txBody>
      </p:sp>
      <p:sp>
        <p:nvSpPr>
          <p:cNvPr id="14" name="Text 12"/>
          <p:cNvSpPr/>
          <p:nvPr/>
        </p:nvSpPr>
        <p:spPr>
          <a:xfrm>
            <a:off x="3383280" y="1527048"/>
            <a:ext cx="1463040" cy="224028"/>
          </a:xfrm>
          <a:prstGeom prst="rect">
            <a:avLst/>
          </a:prstGeom>
          <a:noFill/>
          <a:ln/>
        </p:spPr>
        <p:txBody>
          <a:bodyPr wrap="square" lIns="0" tIns="0" rIns="0" bIns="0" rtlCol="0" anchor="ctr"/>
          <a:lstStyle/>
          <a:p>
            <a:pPr algn="r" indent="0" marL="0">
              <a:buNone/>
            </a:pPr>
            <a:r>
              <a:rPr lang="en-US" sz="950" dirty="0">
                <a:solidFill>
                  <a:srgbClr val="1A1A1A"/>
                </a:solidFill>
                <a:latin typeface="Calibri" pitchFamily="34" charset="0"/>
                <a:ea typeface="Calibri" pitchFamily="34" charset="-122"/>
                <a:cs typeface="Calibri" pitchFamily="34" charset="-120"/>
              </a:rPr>
              <a:t>4.50%</a:t>
            </a:r>
            <a:endParaRPr lang="en-US" sz="950" dirty="0"/>
          </a:p>
        </p:txBody>
      </p:sp>
      <p:sp>
        <p:nvSpPr>
          <p:cNvPr id="15" name="Text 13"/>
          <p:cNvSpPr/>
          <p:nvPr/>
        </p:nvSpPr>
        <p:spPr>
          <a:xfrm>
            <a:off x="457200" y="1751076"/>
            <a:ext cx="2926080" cy="224028"/>
          </a:xfrm>
          <a:prstGeom prst="rect">
            <a:avLst/>
          </a:prstGeom>
          <a:noFill/>
          <a:ln/>
        </p:spPr>
        <p:txBody>
          <a:bodyPr wrap="square" lIns="0" tIns="0" rIns="0" bIns="0" rtlCol="0" anchor="ctr"/>
          <a:lstStyle/>
          <a:p>
            <a:pPr indent="0" marL="0">
              <a:buNone/>
            </a:pPr>
            <a:r>
              <a:rPr lang="en-US" sz="950" dirty="0">
                <a:solidFill>
                  <a:srgbClr val="1A1A1A"/>
                </a:solidFill>
                <a:latin typeface="Calibri" pitchFamily="34" charset="0"/>
                <a:ea typeface="Calibri" pitchFamily="34" charset="-122"/>
                <a:cs typeface="Calibri" pitchFamily="34" charset="-120"/>
              </a:rPr>
              <a:t>Tax Rate</a:t>
            </a:r>
            <a:endParaRPr lang="en-US" sz="950" dirty="0"/>
          </a:p>
        </p:txBody>
      </p:sp>
      <p:sp>
        <p:nvSpPr>
          <p:cNvPr id="16" name="Text 14"/>
          <p:cNvSpPr/>
          <p:nvPr/>
        </p:nvSpPr>
        <p:spPr>
          <a:xfrm>
            <a:off x="3383280" y="1751076"/>
            <a:ext cx="1463040" cy="224028"/>
          </a:xfrm>
          <a:prstGeom prst="rect">
            <a:avLst/>
          </a:prstGeom>
          <a:noFill/>
          <a:ln/>
        </p:spPr>
        <p:txBody>
          <a:bodyPr wrap="square" lIns="0" tIns="0" rIns="0" bIns="0" rtlCol="0" anchor="ctr"/>
          <a:lstStyle/>
          <a:p>
            <a:pPr algn="r" indent="0" marL="0">
              <a:buNone/>
            </a:pPr>
            <a:r>
              <a:rPr lang="en-US" sz="950" dirty="0">
                <a:solidFill>
                  <a:srgbClr val="1A1A1A"/>
                </a:solidFill>
                <a:latin typeface="Calibri" pitchFamily="34" charset="0"/>
                <a:ea typeface="Calibri" pitchFamily="34" charset="-122"/>
                <a:cs typeface="Calibri" pitchFamily="34" charset="-120"/>
              </a:rPr>
              <a:t>21.0%</a:t>
            </a:r>
            <a:endParaRPr lang="en-US" sz="950" dirty="0"/>
          </a:p>
        </p:txBody>
      </p:sp>
      <p:sp>
        <p:nvSpPr>
          <p:cNvPr id="17" name="Shape 15"/>
          <p:cNvSpPr/>
          <p:nvPr/>
        </p:nvSpPr>
        <p:spPr>
          <a:xfrm>
            <a:off x="365760" y="1975104"/>
            <a:ext cx="4572000" cy="224028"/>
          </a:xfrm>
          <a:prstGeom prst="rect">
            <a:avLst/>
          </a:prstGeom>
          <a:solidFill>
            <a:srgbClr val="F7FAFC"/>
          </a:solidFill>
          <a:ln/>
        </p:spPr>
      </p:sp>
      <p:sp>
        <p:nvSpPr>
          <p:cNvPr id="18" name="Text 16"/>
          <p:cNvSpPr/>
          <p:nvPr/>
        </p:nvSpPr>
        <p:spPr>
          <a:xfrm>
            <a:off x="457200" y="1975104"/>
            <a:ext cx="2926080" cy="224028"/>
          </a:xfrm>
          <a:prstGeom prst="rect">
            <a:avLst/>
          </a:prstGeom>
          <a:noFill/>
          <a:ln/>
        </p:spPr>
        <p:txBody>
          <a:bodyPr wrap="square" lIns="0" tIns="0" rIns="0" bIns="0" rtlCol="0" anchor="ctr"/>
          <a:lstStyle/>
          <a:p>
            <a:pPr indent="0" marL="0">
              <a:buNone/>
            </a:pPr>
            <a:r>
              <a:rPr lang="en-US" sz="950" dirty="0">
                <a:solidFill>
                  <a:srgbClr val="1A1A1A"/>
                </a:solidFill>
                <a:latin typeface="Calibri" pitchFamily="34" charset="0"/>
                <a:ea typeface="Calibri" pitchFamily="34" charset="-122"/>
                <a:cs typeface="Calibri" pitchFamily="34" charset="-120"/>
              </a:rPr>
              <a:t>After-tax Cost of Debt</a:t>
            </a:r>
            <a:endParaRPr lang="en-US" sz="950" dirty="0"/>
          </a:p>
        </p:txBody>
      </p:sp>
      <p:sp>
        <p:nvSpPr>
          <p:cNvPr id="19" name="Text 17"/>
          <p:cNvSpPr/>
          <p:nvPr/>
        </p:nvSpPr>
        <p:spPr>
          <a:xfrm>
            <a:off x="3383280" y="1975104"/>
            <a:ext cx="1463040" cy="224028"/>
          </a:xfrm>
          <a:prstGeom prst="rect">
            <a:avLst/>
          </a:prstGeom>
          <a:noFill/>
          <a:ln/>
        </p:spPr>
        <p:txBody>
          <a:bodyPr wrap="square" lIns="0" tIns="0" rIns="0" bIns="0" rtlCol="0" anchor="ctr"/>
          <a:lstStyle/>
          <a:p>
            <a:pPr algn="r" indent="0" marL="0">
              <a:buNone/>
            </a:pPr>
            <a:r>
              <a:rPr lang="en-US" sz="950" dirty="0">
                <a:solidFill>
                  <a:srgbClr val="1A1A1A"/>
                </a:solidFill>
                <a:latin typeface="Calibri" pitchFamily="34" charset="0"/>
                <a:ea typeface="Calibri" pitchFamily="34" charset="-122"/>
                <a:cs typeface="Calibri" pitchFamily="34" charset="-120"/>
              </a:rPr>
              <a:t>3.56%</a:t>
            </a:r>
            <a:endParaRPr lang="en-US" sz="950" dirty="0"/>
          </a:p>
        </p:txBody>
      </p:sp>
      <p:sp>
        <p:nvSpPr>
          <p:cNvPr id="20" name="Text 18"/>
          <p:cNvSpPr/>
          <p:nvPr/>
        </p:nvSpPr>
        <p:spPr>
          <a:xfrm>
            <a:off x="457200" y="2199132"/>
            <a:ext cx="2926080" cy="224028"/>
          </a:xfrm>
          <a:prstGeom prst="rect">
            <a:avLst/>
          </a:prstGeom>
          <a:noFill/>
          <a:ln/>
        </p:spPr>
        <p:txBody>
          <a:bodyPr wrap="square" lIns="0" tIns="0" rIns="0" bIns="0" rtlCol="0" anchor="ctr"/>
          <a:lstStyle/>
          <a:p>
            <a:pPr indent="0" marL="0">
              <a:buNone/>
            </a:pPr>
            <a:r>
              <a:rPr lang="en-US" sz="950" dirty="0">
                <a:solidFill>
                  <a:srgbClr val="1A1A1A"/>
                </a:solidFill>
                <a:latin typeface="Calibri" pitchFamily="34" charset="0"/>
                <a:ea typeface="Calibri" pitchFamily="34" charset="-122"/>
                <a:cs typeface="Calibri" pitchFamily="34" charset="-120"/>
              </a:rPr>
              <a:t>Cost of Equity</a:t>
            </a:r>
            <a:endParaRPr lang="en-US" sz="950" dirty="0"/>
          </a:p>
        </p:txBody>
      </p:sp>
      <p:sp>
        <p:nvSpPr>
          <p:cNvPr id="21" name="Text 19"/>
          <p:cNvSpPr/>
          <p:nvPr/>
        </p:nvSpPr>
        <p:spPr>
          <a:xfrm>
            <a:off x="3383280" y="2199132"/>
            <a:ext cx="1463040" cy="224028"/>
          </a:xfrm>
          <a:prstGeom prst="rect">
            <a:avLst/>
          </a:prstGeom>
          <a:noFill/>
          <a:ln/>
        </p:spPr>
        <p:txBody>
          <a:bodyPr wrap="square" lIns="0" tIns="0" rIns="0" bIns="0" rtlCol="0" anchor="ctr"/>
          <a:lstStyle/>
          <a:p>
            <a:pPr algn="r" indent="0" marL="0">
              <a:buNone/>
            </a:pPr>
            <a:r>
              <a:rPr lang="en-US" sz="950" dirty="0">
                <a:solidFill>
                  <a:srgbClr val="1A1A1A"/>
                </a:solidFill>
                <a:latin typeface="Calibri" pitchFamily="34" charset="0"/>
                <a:ea typeface="Calibri" pitchFamily="34" charset="-122"/>
                <a:cs typeface="Calibri" pitchFamily="34" charset="-120"/>
              </a:rPr>
              <a:t>8.25%</a:t>
            </a:r>
            <a:endParaRPr lang="en-US" sz="950" dirty="0"/>
          </a:p>
        </p:txBody>
      </p:sp>
      <p:sp>
        <p:nvSpPr>
          <p:cNvPr id="22" name="Shape 20"/>
          <p:cNvSpPr/>
          <p:nvPr/>
        </p:nvSpPr>
        <p:spPr>
          <a:xfrm>
            <a:off x="365760" y="2423160"/>
            <a:ext cx="4572000" cy="224028"/>
          </a:xfrm>
          <a:prstGeom prst="rect">
            <a:avLst/>
          </a:prstGeom>
          <a:solidFill>
            <a:srgbClr val="F7FAFC"/>
          </a:solidFill>
          <a:ln/>
        </p:spPr>
      </p:sp>
      <p:sp>
        <p:nvSpPr>
          <p:cNvPr id="23" name="Text 21"/>
          <p:cNvSpPr/>
          <p:nvPr/>
        </p:nvSpPr>
        <p:spPr>
          <a:xfrm>
            <a:off x="457200" y="2423160"/>
            <a:ext cx="2926080" cy="224028"/>
          </a:xfrm>
          <a:prstGeom prst="rect">
            <a:avLst/>
          </a:prstGeom>
          <a:noFill/>
          <a:ln/>
        </p:spPr>
        <p:txBody>
          <a:bodyPr wrap="square" lIns="0" tIns="0" rIns="0" bIns="0" rtlCol="0" anchor="ctr"/>
          <a:lstStyle/>
          <a:p>
            <a:pPr indent="0" marL="0">
              <a:buNone/>
            </a:pPr>
            <a:r>
              <a:rPr lang="en-US" sz="950" dirty="0">
                <a:solidFill>
                  <a:srgbClr val="1A1A1A"/>
                </a:solidFill>
                <a:latin typeface="Calibri" pitchFamily="34" charset="0"/>
                <a:ea typeface="Calibri" pitchFamily="34" charset="-122"/>
                <a:cs typeface="Calibri" pitchFamily="34" charset="-120"/>
              </a:rPr>
              <a:t>Risk-free Rate</a:t>
            </a:r>
            <a:endParaRPr lang="en-US" sz="950" dirty="0"/>
          </a:p>
        </p:txBody>
      </p:sp>
      <p:sp>
        <p:nvSpPr>
          <p:cNvPr id="24" name="Text 22"/>
          <p:cNvSpPr/>
          <p:nvPr/>
        </p:nvSpPr>
        <p:spPr>
          <a:xfrm>
            <a:off x="3383280" y="2423160"/>
            <a:ext cx="1463040" cy="224028"/>
          </a:xfrm>
          <a:prstGeom prst="rect">
            <a:avLst/>
          </a:prstGeom>
          <a:noFill/>
          <a:ln/>
        </p:spPr>
        <p:txBody>
          <a:bodyPr wrap="square" lIns="0" tIns="0" rIns="0" bIns="0" rtlCol="0" anchor="ctr"/>
          <a:lstStyle/>
          <a:p>
            <a:pPr algn="r" indent="0" marL="0">
              <a:buNone/>
            </a:pPr>
            <a:r>
              <a:rPr lang="en-US" sz="950" dirty="0">
                <a:solidFill>
                  <a:srgbClr val="1A1A1A"/>
                </a:solidFill>
                <a:latin typeface="Calibri" pitchFamily="34" charset="0"/>
                <a:ea typeface="Calibri" pitchFamily="34" charset="-122"/>
                <a:cs typeface="Calibri" pitchFamily="34" charset="-120"/>
              </a:rPr>
              <a:t>4.10%</a:t>
            </a:r>
            <a:endParaRPr lang="en-US" sz="950" dirty="0"/>
          </a:p>
        </p:txBody>
      </p:sp>
      <p:sp>
        <p:nvSpPr>
          <p:cNvPr id="25" name="Text 23"/>
          <p:cNvSpPr/>
          <p:nvPr/>
        </p:nvSpPr>
        <p:spPr>
          <a:xfrm>
            <a:off x="457200" y="2647188"/>
            <a:ext cx="2926080" cy="224028"/>
          </a:xfrm>
          <a:prstGeom prst="rect">
            <a:avLst/>
          </a:prstGeom>
          <a:noFill/>
          <a:ln/>
        </p:spPr>
        <p:txBody>
          <a:bodyPr wrap="square" lIns="0" tIns="0" rIns="0" bIns="0" rtlCol="0" anchor="ctr"/>
          <a:lstStyle/>
          <a:p>
            <a:pPr indent="0" marL="0">
              <a:buNone/>
            </a:pPr>
            <a:r>
              <a:rPr lang="en-US" sz="950" dirty="0">
                <a:solidFill>
                  <a:srgbClr val="1A1A1A"/>
                </a:solidFill>
                <a:latin typeface="Calibri" pitchFamily="34" charset="0"/>
                <a:ea typeface="Calibri" pitchFamily="34" charset="-122"/>
                <a:cs typeface="Calibri" pitchFamily="34" charset="-120"/>
              </a:rPr>
              <a:t>Market Risk Premium</a:t>
            </a:r>
            <a:endParaRPr lang="en-US" sz="950" dirty="0"/>
          </a:p>
        </p:txBody>
      </p:sp>
      <p:sp>
        <p:nvSpPr>
          <p:cNvPr id="26" name="Text 24"/>
          <p:cNvSpPr/>
          <p:nvPr/>
        </p:nvSpPr>
        <p:spPr>
          <a:xfrm>
            <a:off x="3383280" y="2647188"/>
            <a:ext cx="1463040" cy="224028"/>
          </a:xfrm>
          <a:prstGeom prst="rect">
            <a:avLst/>
          </a:prstGeom>
          <a:noFill/>
          <a:ln/>
        </p:spPr>
        <p:txBody>
          <a:bodyPr wrap="square" lIns="0" tIns="0" rIns="0" bIns="0" rtlCol="0" anchor="ctr"/>
          <a:lstStyle/>
          <a:p>
            <a:pPr algn="r" indent="0" marL="0">
              <a:buNone/>
            </a:pPr>
            <a:r>
              <a:rPr lang="en-US" sz="950" dirty="0">
                <a:solidFill>
                  <a:srgbClr val="1A1A1A"/>
                </a:solidFill>
                <a:latin typeface="Calibri" pitchFamily="34" charset="0"/>
                <a:ea typeface="Calibri" pitchFamily="34" charset="-122"/>
                <a:cs typeface="Calibri" pitchFamily="34" charset="-120"/>
              </a:rPr>
              <a:t>5.40%</a:t>
            </a:r>
            <a:endParaRPr lang="en-US" sz="950" dirty="0"/>
          </a:p>
        </p:txBody>
      </p:sp>
      <p:sp>
        <p:nvSpPr>
          <p:cNvPr id="27" name="Shape 25"/>
          <p:cNvSpPr/>
          <p:nvPr/>
        </p:nvSpPr>
        <p:spPr>
          <a:xfrm>
            <a:off x="365760" y="2871216"/>
            <a:ext cx="4572000" cy="224028"/>
          </a:xfrm>
          <a:prstGeom prst="rect">
            <a:avLst/>
          </a:prstGeom>
          <a:solidFill>
            <a:srgbClr val="F7FAFC"/>
          </a:solidFill>
          <a:ln/>
        </p:spPr>
      </p:sp>
      <p:sp>
        <p:nvSpPr>
          <p:cNvPr id="28" name="Text 26"/>
          <p:cNvSpPr/>
          <p:nvPr/>
        </p:nvSpPr>
        <p:spPr>
          <a:xfrm>
            <a:off x="457200" y="2871216"/>
            <a:ext cx="2926080" cy="224028"/>
          </a:xfrm>
          <a:prstGeom prst="rect">
            <a:avLst/>
          </a:prstGeom>
          <a:noFill/>
          <a:ln/>
        </p:spPr>
        <p:txBody>
          <a:bodyPr wrap="square" lIns="0" tIns="0" rIns="0" bIns="0" rtlCol="0" anchor="ctr"/>
          <a:lstStyle/>
          <a:p>
            <a:pPr indent="0" marL="0">
              <a:buNone/>
            </a:pPr>
            <a:r>
              <a:rPr lang="en-US" sz="950" dirty="0">
                <a:solidFill>
                  <a:srgbClr val="1A1A1A"/>
                </a:solidFill>
                <a:latin typeface="Calibri" pitchFamily="34" charset="0"/>
                <a:ea typeface="Calibri" pitchFamily="34" charset="-122"/>
                <a:cs typeface="Calibri" pitchFamily="34" charset="-120"/>
              </a:rPr>
              <a:t>Beta</a:t>
            </a:r>
            <a:endParaRPr lang="en-US" sz="950" dirty="0"/>
          </a:p>
        </p:txBody>
      </p:sp>
      <p:sp>
        <p:nvSpPr>
          <p:cNvPr id="29" name="Text 27"/>
          <p:cNvSpPr/>
          <p:nvPr/>
        </p:nvSpPr>
        <p:spPr>
          <a:xfrm>
            <a:off x="3383280" y="2871216"/>
            <a:ext cx="1463040" cy="224028"/>
          </a:xfrm>
          <a:prstGeom prst="rect">
            <a:avLst/>
          </a:prstGeom>
          <a:noFill/>
          <a:ln/>
        </p:spPr>
        <p:txBody>
          <a:bodyPr wrap="square" lIns="0" tIns="0" rIns="0" bIns="0" rtlCol="0" anchor="ctr"/>
          <a:lstStyle/>
          <a:p>
            <a:pPr algn="r" indent="0" marL="0">
              <a:buNone/>
            </a:pPr>
            <a:r>
              <a:rPr lang="en-US" sz="950" dirty="0">
                <a:solidFill>
                  <a:srgbClr val="1A1A1A"/>
                </a:solidFill>
                <a:latin typeface="Calibri" pitchFamily="34" charset="0"/>
                <a:ea typeface="Calibri" pitchFamily="34" charset="-122"/>
                <a:cs typeface="Calibri" pitchFamily="34" charset="-120"/>
              </a:rPr>
              <a:t>0.43</a:t>
            </a:r>
            <a:endParaRPr lang="en-US" sz="950" dirty="0"/>
          </a:p>
        </p:txBody>
      </p:sp>
      <p:sp>
        <p:nvSpPr>
          <p:cNvPr id="30" name="Text 28"/>
          <p:cNvSpPr/>
          <p:nvPr/>
        </p:nvSpPr>
        <p:spPr>
          <a:xfrm>
            <a:off x="457200" y="3095244"/>
            <a:ext cx="2926080" cy="224028"/>
          </a:xfrm>
          <a:prstGeom prst="rect">
            <a:avLst/>
          </a:prstGeom>
          <a:noFill/>
          <a:ln/>
        </p:spPr>
        <p:txBody>
          <a:bodyPr wrap="square" lIns="0" tIns="0" rIns="0" bIns="0" rtlCol="0" anchor="ctr"/>
          <a:lstStyle/>
          <a:p>
            <a:pPr indent="0" marL="0">
              <a:buNone/>
            </a:pPr>
            <a:r>
              <a:rPr lang="en-US" sz="950" dirty="0">
                <a:solidFill>
                  <a:srgbClr val="1A1A1A"/>
                </a:solidFill>
                <a:latin typeface="Calibri" pitchFamily="34" charset="0"/>
                <a:ea typeface="Calibri" pitchFamily="34" charset="-122"/>
                <a:cs typeface="Calibri" pitchFamily="34" charset="-120"/>
              </a:rPr>
              <a:t>Adjusted Beta</a:t>
            </a:r>
            <a:endParaRPr lang="en-US" sz="950" dirty="0"/>
          </a:p>
        </p:txBody>
      </p:sp>
      <p:sp>
        <p:nvSpPr>
          <p:cNvPr id="31" name="Text 29"/>
          <p:cNvSpPr/>
          <p:nvPr/>
        </p:nvSpPr>
        <p:spPr>
          <a:xfrm>
            <a:off x="3383280" y="3095244"/>
            <a:ext cx="1463040" cy="224028"/>
          </a:xfrm>
          <a:prstGeom prst="rect">
            <a:avLst/>
          </a:prstGeom>
          <a:noFill/>
          <a:ln/>
        </p:spPr>
        <p:txBody>
          <a:bodyPr wrap="square" lIns="0" tIns="0" rIns="0" bIns="0" rtlCol="0" anchor="ctr"/>
          <a:lstStyle/>
          <a:p>
            <a:pPr algn="r" indent="0" marL="0">
              <a:buNone/>
            </a:pPr>
            <a:r>
              <a:rPr lang="en-US" sz="950" dirty="0">
                <a:solidFill>
                  <a:srgbClr val="1A1A1A"/>
                </a:solidFill>
                <a:latin typeface="Calibri" pitchFamily="34" charset="0"/>
                <a:ea typeface="Calibri" pitchFamily="34" charset="-122"/>
                <a:cs typeface="Calibri" pitchFamily="34" charset="-120"/>
              </a:rPr>
              <a:t>0.77</a:t>
            </a:r>
            <a:endParaRPr lang="en-US" sz="950" dirty="0"/>
          </a:p>
        </p:txBody>
      </p:sp>
      <p:sp>
        <p:nvSpPr>
          <p:cNvPr id="32" name="Shape 30"/>
          <p:cNvSpPr/>
          <p:nvPr/>
        </p:nvSpPr>
        <p:spPr>
          <a:xfrm>
            <a:off x="365760" y="3319272"/>
            <a:ext cx="4572000" cy="224028"/>
          </a:xfrm>
          <a:prstGeom prst="rect">
            <a:avLst/>
          </a:prstGeom>
          <a:solidFill>
            <a:srgbClr val="F7FAFC"/>
          </a:solidFill>
          <a:ln/>
        </p:spPr>
      </p:sp>
      <p:sp>
        <p:nvSpPr>
          <p:cNvPr id="33" name="Text 31"/>
          <p:cNvSpPr/>
          <p:nvPr/>
        </p:nvSpPr>
        <p:spPr>
          <a:xfrm>
            <a:off x="457200" y="3319272"/>
            <a:ext cx="2926080" cy="224028"/>
          </a:xfrm>
          <a:prstGeom prst="rect">
            <a:avLst/>
          </a:prstGeom>
          <a:noFill/>
          <a:ln/>
        </p:spPr>
        <p:txBody>
          <a:bodyPr wrap="square" lIns="0" tIns="0" rIns="0" bIns="0" rtlCol="0" anchor="ctr"/>
          <a:lstStyle/>
          <a:p>
            <a:pPr indent="0" marL="0">
              <a:buNone/>
            </a:pPr>
            <a:r>
              <a:rPr lang="en-US" sz="950" dirty="0">
                <a:solidFill>
                  <a:srgbClr val="1A1A1A"/>
                </a:solidFill>
                <a:latin typeface="Calibri" pitchFamily="34" charset="0"/>
                <a:ea typeface="Calibri" pitchFamily="34" charset="-122"/>
                <a:cs typeface="Calibri" pitchFamily="34" charset="-120"/>
              </a:rPr>
              <a:t>Total Debt ($B)</a:t>
            </a:r>
            <a:endParaRPr lang="en-US" sz="950" dirty="0"/>
          </a:p>
        </p:txBody>
      </p:sp>
      <p:sp>
        <p:nvSpPr>
          <p:cNvPr id="34" name="Text 32"/>
          <p:cNvSpPr/>
          <p:nvPr/>
        </p:nvSpPr>
        <p:spPr>
          <a:xfrm>
            <a:off x="3383280" y="3319272"/>
            <a:ext cx="1463040" cy="224028"/>
          </a:xfrm>
          <a:prstGeom prst="rect">
            <a:avLst/>
          </a:prstGeom>
          <a:noFill/>
          <a:ln/>
        </p:spPr>
        <p:txBody>
          <a:bodyPr wrap="square" lIns="0" tIns="0" rIns="0" bIns="0" rtlCol="0" anchor="ctr"/>
          <a:lstStyle/>
          <a:p>
            <a:pPr algn="r" indent="0" marL="0">
              <a:buNone/>
            </a:pPr>
            <a:r>
              <a:rPr lang="en-US" sz="950" dirty="0">
                <a:solidFill>
                  <a:srgbClr val="1A1A1A"/>
                </a:solidFill>
                <a:latin typeface="Calibri" pitchFamily="34" charset="0"/>
                <a:ea typeface="Calibri" pitchFamily="34" charset="-122"/>
                <a:cs typeface="Calibri" pitchFamily="34" charset="-120"/>
              </a:rPr>
              <a:t>43.500</a:t>
            </a:r>
            <a:endParaRPr lang="en-US" sz="950" dirty="0"/>
          </a:p>
        </p:txBody>
      </p:sp>
      <p:sp>
        <p:nvSpPr>
          <p:cNvPr id="35" name="Text 33"/>
          <p:cNvSpPr/>
          <p:nvPr/>
        </p:nvSpPr>
        <p:spPr>
          <a:xfrm>
            <a:off x="457200" y="3543300"/>
            <a:ext cx="2926080" cy="224028"/>
          </a:xfrm>
          <a:prstGeom prst="rect">
            <a:avLst/>
          </a:prstGeom>
          <a:noFill/>
          <a:ln/>
        </p:spPr>
        <p:txBody>
          <a:bodyPr wrap="square" lIns="0" tIns="0" rIns="0" bIns="0" rtlCol="0" anchor="ctr"/>
          <a:lstStyle/>
          <a:p>
            <a:pPr indent="0" marL="0">
              <a:buNone/>
            </a:pPr>
            <a:r>
              <a:rPr lang="en-US" sz="950" dirty="0">
                <a:solidFill>
                  <a:srgbClr val="1A1A1A"/>
                </a:solidFill>
                <a:latin typeface="Calibri" pitchFamily="34" charset="0"/>
                <a:ea typeface="Calibri" pitchFamily="34" charset="-122"/>
                <a:cs typeface="Calibri" pitchFamily="34" charset="-120"/>
              </a:rPr>
              <a:t>Total Equity ($B)</a:t>
            </a:r>
            <a:endParaRPr lang="en-US" sz="950" dirty="0"/>
          </a:p>
        </p:txBody>
      </p:sp>
      <p:sp>
        <p:nvSpPr>
          <p:cNvPr id="36" name="Text 34"/>
          <p:cNvSpPr/>
          <p:nvPr/>
        </p:nvSpPr>
        <p:spPr>
          <a:xfrm>
            <a:off x="3383280" y="3543300"/>
            <a:ext cx="1463040" cy="224028"/>
          </a:xfrm>
          <a:prstGeom prst="rect">
            <a:avLst/>
          </a:prstGeom>
          <a:noFill/>
          <a:ln/>
        </p:spPr>
        <p:txBody>
          <a:bodyPr wrap="square" lIns="0" tIns="0" rIns="0" bIns="0" rtlCol="0" anchor="ctr"/>
          <a:lstStyle/>
          <a:p>
            <a:pPr algn="r" indent="0" marL="0">
              <a:buNone/>
            </a:pPr>
            <a:r>
              <a:rPr lang="en-US" sz="950" dirty="0">
                <a:solidFill>
                  <a:srgbClr val="1A1A1A"/>
                </a:solidFill>
                <a:latin typeface="Calibri" pitchFamily="34" charset="0"/>
                <a:ea typeface="Calibri" pitchFamily="34" charset="-122"/>
                <a:cs typeface="Calibri" pitchFamily="34" charset="-120"/>
              </a:rPr>
              <a:t>235.344</a:t>
            </a:r>
            <a:endParaRPr lang="en-US" sz="950" dirty="0"/>
          </a:p>
        </p:txBody>
      </p:sp>
      <p:sp>
        <p:nvSpPr>
          <p:cNvPr id="37" name="Shape 35"/>
          <p:cNvSpPr/>
          <p:nvPr/>
        </p:nvSpPr>
        <p:spPr>
          <a:xfrm>
            <a:off x="365760" y="3767328"/>
            <a:ext cx="4572000" cy="224028"/>
          </a:xfrm>
          <a:prstGeom prst="rect">
            <a:avLst/>
          </a:prstGeom>
          <a:solidFill>
            <a:srgbClr val="F7FAFC"/>
          </a:solidFill>
          <a:ln/>
        </p:spPr>
      </p:sp>
      <p:sp>
        <p:nvSpPr>
          <p:cNvPr id="38" name="Text 36"/>
          <p:cNvSpPr/>
          <p:nvPr/>
        </p:nvSpPr>
        <p:spPr>
          <a:xfrm>
            <a:off x="457200" y="3767328"/>
            <a:ext cx="2926080" cy="224028"/>
          </a:xfrm>
          <a:prstGeom prst="rect">
            <a:avLst/>
          </a:prstGeom>
          <a:noFill/>
          <a:ln/>
        </p:spPr>
        <p:txBody>
          <a:bodyPr wrap="square" lIns="0" tIns="0" rIns="0" bIns="0" rtlCol="0" anchor="ctr"/>
          <a:lstStyle/>
          <a:p>
            <a:pPr indent="0" marL="0">
              <a:buNone/>
            </a:pPr>
            <a:r>
              <a:rPr lang="en-US" sz="950" dirty="0">
                <a:solidFill>
                  <a:srgbClr val="1A1A1A"/>
                </a:solidFill>
                <a:latin typeface="Calibri" pitchFamily="34" charset="0"/>
                <a:ea typeface="Calibri" pitchFamily="34" charset="-122"/>
                <a:cs typeface="Calibri" pitchFamily="34" charset="-120"/>
              </a:rPr>
              <a:t>Total Capital ($B)</a:t>
            </a:r>
            <a:endParaRPr lang="en-US" sz="950" dirty="0"/>
          </a:p>
        </p:txBody>
      </p:sp>
      <p:sp>
        <p:nvSpPr>
          <p:cNvPr id="39" name="Text 37"/>
          <p:cNvSpPr/>
          <p:nvPr/>
        </p:nvSpPr>
        <p:spPr>
          <a:xfrm>
            <a:off x="3383280" y="3767328"/>
            <a:ext cx="1463040" cy="224028"/>
          </a:xfrm>
          <a:prstGeom prst="rect">
            <a:avLst/>
          </a:prstGeom>
          <a:noFill/>
          <a:ln/>
        </p:spPr>
        <p:txBody>
          <a:bodyPr wrap="square" lIns="0" tIns="0" rIns="0" bIns="0" rtlCol="0" anchor="ctr"/>
          <a:lstStyle/>
          <a:p>
            <a:pPr algn="r" indent="0" marL="0">
              <a:buNone/>
            </a:pPr>
            <a:r>
              <a:rPr lang="en-US" sz="950" dirty="0">
                <a:solidFill>
                  <a:srgbClr val="1A1A1A"/>
                </a:solidFill>
                <a:latin typeface="Calibri" pitchFamily="34" charset="0"/>
                <a:ea typeface="Calibri" pitchFamily="34" charset="-122"/>
                <a:cs typeface="Calibri" pitchFamily="34" charset="-120"/>
              </a:rPr>
              <a:t>278.844</a:t>
            </a:r>
            <a:endParaRPr lang="en-US" sz="950" dirty="0"/>
          </a:p>
        </p:txBody>
      </p:sp>
      <p:sp>
        <p:nvSpPr>
          <p:cNvPr id="40" name="Text 38"/>
          <p:cNvSpPr/>
          <p:nvPr/>
        </p:nvSpPr>
        <p:spPr>
          <a:xfrm>
            <a:off x="457200" y="3991356"/>
            <a:ext cx="2926080" cy="224028"/>
          </a:xfrm>
          <a:prstGeom prst="rect">
            <a:avLst/>
          </a:prstGeom>
          <a:noFill/>
          <a:ln/>
        </p:spPr>
        <p:txBody>
          <a:bodyPr wrap="square" lIns="0" tIns="0" rIns="0" bIns="0" rtlCol="0" anchor="ctr"/>
          <a:lstStyle/>
          <a:p>
            <a:pPr indent="0" marL="0">
              <a:buNone/>
            </a:pPr>
            <a:r>
              <a:rPr lang="en-US" sz="950" dirty="0">
                <a:solidFill>
                  <a:srgbClr val="1A1A1A"/>
                </a:solidFill>
                <a:latin typeface="Calibri" pitchFamily="34" charset="0"/>
                <a:ea typeface="Calibri" pitchFamily="34" charset="-122"/>
                <a:cs typeface="Calibri" pitchFamily="34" charset="-120"/>
              </a:rPr>
              <a:t>Debt Weighting</a:t>
            </a:r>
            <a:endParaRPr lang="en-US" sz="950" dirty="0"/>
          </a:p>
        </p:txBody>
      </p:sp>
      <p:sp>
        <p:nvSpPr>
          <p:cNvPr id="41" name="Text 39"/>
          <p:cNvSpPr/>
          <p:nvPr/>
        </p:nvSpPr>
        <p:spPr>
          <a:xfrm>
            <a:off x="3383280" y="3991356"/>
            <a:ext cx="1463040" cy="224028"/>
          </a:xfrm>
          <a:prstGeom prst="rect">
            <a:avLst/>
          </a:prstGeom>
          <a:noFill/>
          <a:ln/>
        </p:spPr>
        <p:txBody>
          <a:bodyPr wrap="square" lIns="0" tIns="0" rIns="0" bIns="0" rtlCol="0" anchor="ctr"/>
          <a:lstStyle/>
          <a:p>
            <a:pPr algn="r" indent="0" marL="0">
              <a:buNone/>
            </a:pPr>
            <a:r>
              <a:rPr lang="en-US" sz="950" dirty="0">
                <a:solidFill>
                  <a:srgbClr val="1A1A1A"/>
                </a:solidFill>
                <a:latin typeface="Calibri" pitchFamily="34" charset="0"/>
                <a:ea typeface="Calibri" pitchFamily="34" charset="-122"/>
                <a:cs typeface="Calibri" pitchFamily="34" charset="-120"/>
              </a:rPr>
              <a:t>15.60%</a:t>
            </a:r>
            <a:endParaRPr lang="en-US" sz="950" dirty="0"/>
          </a:p>
        </p:txBody>
      </p:sp>
      <p:sp>
        <p:nvSpPr>
          <p:cNvPr id="42" name="Shape 40"/>
          <p:cNvSpPr/>
          <p:nvPr/>
        </p:nvSpPr>
        <p:spPr>
          <a:xfrm>
            <a:off x="365760" y="4215384"/>
            <a:ext cx="4572000" cy="224028"/>
          </a:xfrm>
          <a:prstGeom prst="rect">
            <a:avLst/>
          </a:prstGeom>
          <a:solidFill>
            <a:srgbClr val="F7FAFC"/>
          </a:solidFill>
          <a:ln/>
        </p:spPr>
      </p:sp>
      <p:sp>
        <p:nvSpPr>
          <p:cNvPr id="43" name="Text 41"/>
          <p:cNvSpPr/>
          <p:nvPr/>
        </p:nvSpPr>
        <p:spPr>
          <a:xfrm>
            <a:off x="457200" y="4215384"/>
            <a:ext cx="2926080" cy="224028"/>
          </a:xfrm>
          <a:prstGeom prst="rect">
            <a:avLst/>
          </a:prstGeom>
          <a:noFill/>
          <a:ln/>
        </p:spPr>
        <p:txBody>
          <a:bodyPr wrap="square" lIns="0" tIns="0" rIns="0" bIns="0" rtlCol="0" anchor="ctr"/>
          <a:lstStyle/>
          <a:p>
            <a:pPr indent="0" marL="0">
              <a:buNone/>
            </a:pPr>
            <a:r>
              <a:rPr lang="en-US" sz="950" dirty="0">
                <a:solidFill>
                  <a:srgbClr val="1A1A1A"/>
                </a:solidFill>
                <a:latin typeface="Calibri" pitchFamily="34" charset="0"/>
                <a:ea typeface="Calibri" pitchFamily="34" charset="-122"/>
                <a:cs typeface="Calibri" pitchFamily="34" charset="-120"/>
              </a:rPr>
              <a:t>Equity Weighting</a:t>
            </a:r>
            <a:endParaRPr lang="en-US" sz="950" dirty="0"/>
          </a:p>
        </p:txBody>
      </p:sp>
      <p:sp>
        <p:nvSpPr>
          <p:cNvPr id="44" name="Text 42"/>
          <p:cNvSpPr/>
          <p:nvPr/>
        </p:nvSpPr>
        <p:spPr>
          <a:xfrm>
            <a:off x="3383280" y="4215384"/>
            <a:ext cx="1463040" cy="224028"/>
          </a:xfrm>
          <a:prstGeom prst="rect">
            <a:avLst/>
          </a:prstGeom>
          <a:noFill/>
          <a:ln/>
        </p:spPr>
        <p:txBody>
          <a:bodyPr wrap="square" lIns="0" tIns="0" rIns="0" bIns="0" rtlCol="0" anchor="ctr"/>
          <a:lstStyle/>
          <a:p>
            <a:pPr algn="r" indent="0" marL="0">
              <a:buNone/>
            </a:pPr>
            <a:r>
              <a:rPr lang="en-US" sz="950" dirty="0">
                <a:solidFill>
                  <a:srgbClr val="1A1A1A"/>
                </a:solidFill>
                <a:latin typeface="Calibri" pitchFamily="34" charset="0"/>
                <a:ea typeface="Calibri" pitchFamily="34" charset="-122"/>
                <a:cs typeface="Calibri" pitchFamily="34" charset="-120"/>
              </a:rPr>
              <a:t>84.40%</a:t>
            </a:r>
            <a:endParaRPr lang="en-US" sz="950" dirty="0"/>
          </a:p>
        </p:txBody>
      </p:sp>
      <p:sp>
        <p:nvSpPr>
          <p:cNvPr id="45" name="Shape 43"/>
          <p:cNvSpPr/>
          <p:nvPr/>
        </p:nvSpPr>
        <p:spPr>
          <a:xfrm>
            <a:off x="365760" y="4485132"/>
            <a:ext cx="4572000" cy="274320"/>
          </a:xfrm>
          <a:prstGeom prst="rect">
            <a:avLst/>
          </a:prstGeom>
          <a:solidFill>
            <a:srgbClr val="113D63"/>
          </a:solidFill>
          <a:ln/>
        </p:spPr>
      </p:sp>
      <p:sp>
        <p:nvSpPr>
          <p:cNvPr id="46" name="Text 44"/>
          <p:cNvSpPr/>
          <p:nvPr/>
        </p:nvSpPr>
        <p:spPr>
          <a:xfrm>
            <a:off x="457200" y="4485132"/>
            <a:ext cx="2926080" cy="274320"/>
          </a:xfrm>
          <a:prstGeom prst="rect">
            <a:avLst/>
          </a:prstGeom>
          <a:noFill/>
          <a:ln/>
        </p:spPr>
        <p:txBody>
          <a:bodyPr wrap="square" lIns="0" tIns="0" rIns="0" bIns="0" rtlCol="0" anchor="ctr"/>
          <a:lstStyle/>
          <a:p>
            <a:pPr indent="0" marL="0">
              <a:buNone/>
            </a:pPr>
            <a:r>
              <a:rPr lang="en-US" sz="1050" b="1" dirty="0">
                <a:solidFill>
                  <a:srgbClr val="FFFFFF"/>
                </a:solidFill>
                <a:latin typeface="Calibri" pitchFamily="34" charset="0"/>
                <a:ea typeface="Calibri" pitchFamily="34" charset="-122"/>
                <a:cs typeface="Calibri" pitchFamily="34" charset="-120"/>
              </a:rPr>
              <a:t>WACC =</a:t>
            </a:r>
            <a:endParaRPr lang="en-US" sz="1050" dirty="0"/>
          </a:p>
        </p:txBody>
      </p:sp>
      <p:sp>
        <p:nvSpPr>
          <p:cNvPr id="47" name="Text 45"/>
          <p:cNvSpPr/>
          <p:nvPr/>
        </p:nvSpPr>
        <p:spPr>
          <a:xfrm>
            <a:off x="3383280" y="4485132"/>
            <a:ext cx="1463040" cy="274320"/>
          </a:xfrm>
          <a:prstGeom prst="rect">
            <a:avLst/>
          </a:prstGeom>
          <a:noFill/>
          <a:ln/>
        </p:spPr>
        <p:txBody>
          <a:bodyPr wrap="square" lIns="0" tIns="0" rIns="0" bIns="0" rtlCol="0" anchor="ctr"/>
          <a:lstStyle/>
          <a:p>
            <a:pPr algn="r" indent="0" marL="0">
              <a:buNone/>
            </a:pPr>
            <a:r>
              <a:rPr lang="en-US" sz="1050" b="1" dirty="0">
                <a:solidFill>
                  <a:srgbClr val="FFFFFF"/>
                </a:solidFill>
                <a:latin typeface="Calibri" pitchFamily="34" charset="0"/>
                <a:ea typeface="Calibri" pitchFamily="34" charset="-122"/>
                <a:cs typeface="Calibri" pitchFamily="34" charset="-120"/>
              </a:rPr>
              <a:t>7.67%</a:t>
            </a:r>
            <a:endParaRPr lang="en-US" sz="1050" dirty="0"/>
          </a:p>
        </p:txBody>
      </p:sp>
      <p:sp>
        <p:nvSpPr>
          <p:cNvPr id="48" name="Text 46"/>
          <p:cNvSpPr/>
          <p:nvPr/>
        </p:nvSpPr>
        <p:spPr>
          <a:xfrm>
            <a:off x="5349240" y="1005840"/>
            <a:ext cx="3474720" cy="320040"/>
          </a:xfrm>
          <a:prstGeom prst="rect">
            <a:avLst/>
          </a:prstGeom>
          <a:noFill/>
          <a:ln/>
        </p:spPr>
        <p:txBody>
          <a:bodyPr wrap="square" rtlCol="0" anchor="ctr"/>
          <a:lstStyle/>
          <a:p>
            <a:pPr indent="0" marL="0">
              <a:buNone/>
            </a:pPr>
            <a:r>
              <a:rPr lang="en-US" sz="1200" b="1" dirty="0">
                <a:solidFill>
                  <a:srgbClr val="113D63"/>
                </a:solidFill>
                <a:latin typeface="Calibri" pitchFamily="34" charset="0"/>
                <a:ea typeface="Calibri" pitchFamily="34" charset="-122"/>
                <a:cs typeface="Calibri" pitchFamily="34" charset="-120"/>
              </a:rPr>
              <a:t>Key Observations</a:t>
            </a:r>
            <a:endParaRPr lang="en-US" sz="1200" dirty="0"/>
          </a:p>
        </p:txBody>
      </p:sp>
      <p:sp>
        <p:nvSpPr>
          <p:cNvPr id="49" name="Text 47"/>
          <p:cNvSpPr/>
          <p:nvPr/>
        </p:nvSpPr>
        <p:spPr>
          <a:xfrm>
            <a:off x="5349240" y="1371600"/>
            <a:ext cx="3474720" cy="1371600"/>
          </a:xfrm>
          <a:prstGeom prst="rect">
            <a:avLst/>
          </a:prstGeom>
          <a:noFill/>
          <a:ln/>
        </p:spPr>
        <p:txBody>
          <a:bodyPr wrap="square" rtlCol="0" anchor="t"/>
          <a:lstStyle/>
          <a:p>
            <a:pPr marL="342900" indent="-342900">
              <a:spcAft>
                <a:spcPts val="1000"/>
              </a:spcAft>
              <a:buSzPct val="100000"/>
              <a:buChar char="•"/>
            </a:pPr>
            <a:r>
              <a:rPr lang="en-US" sz="1100" dirty="0">
                <a:solidFill>
                  <a:srgbClr val="1A1A1A"/>
                </a:solidFill>
                <a:latin typeface="Calibri" pitchFamily="34" charset="0"/>
                <a:ea typeface="Calibri" pitchFamily="34" charset="-122"/>
                <a:cs typeface="Calibri" pitchFamily="34" charset="-120"/>
              </a:rPr>
              <a:t>Industry standard is 7–8%</a:t>
            </a:r>
            <a:endParaRPr lang="en-US" sz="1100" dirty="0"/>
          </a:p>
          <a:p>
            <a:pPr marL="342900" indent="-342900">
              <a:buSzPct val="100000"/>
              <a:buChar char="•"/>
            </a:pPr>
            <a:r>
              <a:rPr lang="en-US" sz="1100" dirty="0">
                <a:solidFill>
                  <a:srgbClr val="1A1A1A"/>
                </a:solidFill>
                <a:latin typeface="Calibri" pitchFamily="34" charset="0"/>
                <a:ea typeface="Calibri" pitchFamily="34" charset="-122"/>
                <a:cs typeface="Calibri" pitchFamily="34" charset="-120"/>
              </a:rPr>
              <a:t>Low raw beta because of locked in revenue</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320040" y="0"/>
            <a:ext cx="8503920" cy="685800"/>
          </a:xfrm>
          <a:prstGeom prst="rect">
            <a:avLst/>
          </a:prstGeom>
          <a:noFill/>
          <a:ln/>
        </p:spPr>
        <p:txBody>
          <a:bodyPr wrap="square" rtlCol="0" anchor="ctr"/>
          <a:lstStyle/>
          <a:p>
            <a:pPr indent="0" marL="0">
              <a:buNone/>
            </a:pPr>
            <a:r>
              <a:rPr lang="en-US" sz="2400" b="1" dirty="0">
                <a:solidFill>
                  <a:srgbClr val="113D63"/>
                </a:solidFill>
                <a:latin typeface="Calibri" pitchFamily="34" charset="0"/>
                <a:ea typeface="Calibri" pitchFamily="34" charset="-122"/>
                <a:cs typeface="Calibri" pitchFamily="34" charset="-120"/>
              </a:rPr>
              <a:t>DCF – Major Assumptions</a:t>
            </a:r>
            <a:endParaRPr lang="en-US" sz="2400" dirty="0"/>
          </a:p>
        </p:txBody>
      </p:sp>
      <p:sp>
        <p:nvSpPr>
          <p:cNvPr id="3" name="Shape 1"/>
          <p:cNvSpPr/>
          <p:nvPr/>
        </p:nvSpPr>
        <p:spPr>
          <a:xfrm>
            <a:off x="0" y="685800"/>
            <a:ext cx="9144000" cy="41148"/>
          </a:xfrm>
          <a:prstGeom prst="rect">
            <a:avLst/>
          </a:prstGeom>
          <a:solidFill>
            <a:srgbClr val="113D63"/>
          </a:solidFill>
          <a:ln/>
        </p:spPr>
      </p:sp>
      <p:sp>
        <p:nvSpPr>
          <p:cNvPr id="4" name="Text 2"/>
          <p:cNvSpPr/>
          <p:nvPr/>
        </p:nvSpPr>
        <p:spPr>
          <a:xfrm>
            <a:off x="0" y="4892040"/>
            <a:ext cx="9144000" cy="256032"/>
          </a:xfrm>
          <a:prstGeom prst="rect">
            <a:avLst/>
          </a:prstGeom>
          <a:noFill/>
          <a:ln/>
        </p:spPr>
        <p:txBody>
          <a:bodyPr wrap="square" rtlCol="0" anchor="ctr"/>
          <a:lstStyle/>
          <a:p>
            <a:pPr algn="ctr" indent="0" marL="0">
              <a:buNone/>
            </a:pPr>
            <a:r>
              <a:rPr lang="en-US" sz="800" dirty="0">
                <a:solidFill>
                  <a:srgbClr val="595959"/>
                </a:solidFill>
                <a:latin typeface="Calibri" pitchFamily="34" charset="0"/>
                <a:ea typeface="Calibri" pitchFamily="34" charset="-122"/>
                <a:cs typeface="Calibri" pitchFamily="34" charset="-120"/>
              </a:rPr>
              <a:t>RTX Corporation (NYSE: RTX)  |  February 2026  |  Joe Marfisi</a:t>
            </a:r>
            <a:endParaRPr lang="en-US" sz="800" dirty="0"/>
          </a:p>
        </p:txBody>
      </p:sp>
      <p:sp>
        <p:nvSpPr>
          <p:cNvPr id="6" name="Text 3"/>
          <p:cNvSpPr/>
          <p:nvPr/>
        </p:nvSpPr>
        <p:spPr>
          <a:xfrm>
            <a:off x="365760" y="841248"/>
            <a:ext cx="8412480" cy="310896"/>
          </a:xfrm>
          <a:prstGeom prst="rect">
            <a:avLst/>
          </a:prstGeom>
          <a:noFill/>
          <a:ln/>
        </p:spPr>
        <p:txBody>
          <a:bodyPr wrap="square" rtlCol="0" anchor="ctr"/>
          <a:lstStyle/>
          <a:p>
            <a:pPr indent="0" marL="0">
              <a:buNone/>
            </a:pPr>
            <a:r>
              <a:rPr lang="en-US" sz="1200" b="1" dirty="0">
                <a:solidFill>
                  <a:srgbClr val="113D63"/>
                </a:solidFill>
                <a:latin typeface="Calibri" pitchFamily="34" charset="0"/>
                <a:ea typeface="Calibri" pitchFamily="34" charset="-122"/>
                <a:cs typeface="Calibri" pitchFamily="34" charset="-120"/>
              </a:rPr>
              <a:t>Balance Sheet &amp; Capital Trajectory (2021 → 2030)</a:t>
            </a:r>
            <a:endParaRPr lang="en-US" sz="1200" dirty="0"/>
          </a:p>
        </p:txBody>
      </p:sp>
      <p:sp>
        <p:nvSpPr>
          <p:cNvPr id="7" name="Text 4"/>
          <p:cNvSpPr/>
          <p:nvPr/>
        </p:nvSpPr>
        <p:spPr>
          <a:xfrm>
            <a:off x="365760" y="1207008"/>
            <a:ext cx="8412480" cy="1554480"/>
          </a:xfrm>
          <a:prstGeom prst="rect">
            <a:avLst/>
          </a:prstGeom>
          <a:noFill/>
          <a:ln/>
        </p:spPr>
        <p:txBody>
          <a:bodyPr wrap="square" rtlCol="0" anchor="t"/>
          <a:lstStyle/>
          <a:p>
            <a:pPr marL="342900" indent="-342900">
              <a:spcAft>
                <a:spcPts val="700"/>
              </a:spcAft>
              <a:buSzPct val="100000"/>
              <a:buChar char="•"/>
            </a:pPr>
            <a:r>
              <a:rPr lang="en-US" sz="1100" dirty="0">
                <a:solidFill>
                  <a:srgbClr val="1A1A1A"/>
                </a:solidFill>
                <a:latin typeface="Calibri" pitchFamily="34" charset="0"/>
                <a:ea typeface="Calibri" pitchFamily="34" charset="-122"/>
                <a:cs typeface="Calibri" pitchFamily="34" charset="-120"/>
              </a:rPr>
              <a:t>Capital expenditures grow from $2.0B in 2021 to a projected $3.9B by 2030 (projected as % of revenue)</a:t>
            </a:r>
            <a:endParaRPr lang="en-US" sz="1100" dirty="0"/>
          </a:p>
          <a:p>
            <a:pPr marL="342900" indent="-342900">
              <a:spcAft>
                <a:spcPts val="700"/>
              </a:spcAft>
              <a:buSzPct val="100000"/>
              <a:buChar char="•"/>
            </a:pPr>
            <a:r>
              <a:rPr lang="en-US" sz="1100" dirty="0">
                <a:solidFill>
                  <a:srgbClr val="1A1A1A"/>
                </a:solidFill>
                <a:latin typeface="Calibri" pitchFamily="34" charset="0"/>
                <a:ea typeface="Calibri" pitchFamily="34" charset="-122"/>
                <a:cs typeface="Calibri" pitchFamily="34" charset="-120"/>
              </a:rPr>
              <a:t>Inventories nearly double from $9.4B to $18.3B from 2021 to 2030</a:t>
            </a:r>
            <a:endParaRPr lang="en-US" sz="1100" dirty="0"/>
          </a:p>
          <a:p>
            <a:pPr marL="342900" indent="-342900">
              <a:spcAft>
                <a:spcPts val="700"/>
              </a:spcAft>
              <a:buSzPct val="100000"/>
              <a:buChar char="•"/>
            </a:pPr>
            <a:r>
              <a:rPr lang="en-US" sz="1100" dirty="0">
                <a:solidFill>
                  <a:srgbClr val="1A1A1A"/>
                </a:solidFill>
                <a:latin typeface="Calibri" pitchFamily="34" charset="0"/>
                <a:ea typeface="Calibri" pitchFamily="34" charset="-122"/>
                <a:cs typeface="Calibri" pitchFamily="34" charset="-120"/>
              </a:rPr>
              <a:t>Accounts payable more than doubles from $21B to $42.4B</a:t>
            </a:r>
            <a:endParaRPr lang="en-US" sz="1100" dirty="0"/>
          </a:p>
          <a:p>
            <a:pPr marL="342900" indent="-342900">
              <a:buSzPct val="100000"/>
              <a:buChar char="•"/>
            </a:pPr>
            <a:r>
              <a:rPr lang="en-US" sz="1100" dirty="0">
                <a:solidFill>
                  <a:srgbClr val="1A1A1A"/>
                </a:solidFill>
                <a:latin typeface="Calibri" pitchFamily="34" charset="0"/>
                <a:ea typeface="Calibri" pitchFamily="34" charset="-122"/>
                <a:cs typeface="Calibri" pitchFamily="34" charset="-120"/>
              </a:rPr>
              <a:t>Capex, Inventories, and Accounts payable → % of revenue</a:t>
            </a:r>
            <a:endParaRPr lang="en-US" sz="1100" dirty="0"/>
          </a:p>
        </p:txBody>
      </p:sp>
      <p:sp>
        <p:nvSpPr>
          <p:cNvPr id="8" name="Shape 5"/>
          <p:cNvSpPr/>
          <p:nvPr/>
        </p:nvSpPr>
        <p:spPr>
          <a:xfrm>
            <a:off x="365760" y="2788920"/>
            <a:ext cx="8412480" cy="566928"/>
          </a:xfrm>
          <a:prstGeom prst="roundRect">
            <a:avLst>
              <a:gd name="adj" fmla="val 8065"/>
            </a:avLst>
          </a:prstGeom>
          <a:solidFill>
            <a:srgbClr val="FEF3E2"/>
          </a:solidFill>
          <a:ln w="9525">
            <a:solidFill>
              <a:srgbClr val="F59E0B"/>
            </a:solidFill>
            <a:prstDash val="solid"/>
          </a:ln>
        </p:spPr>
      </p:sp>
      <p:sp>
        <p:nvSpPr>
          <p:cNvPr id="9" name="Text 6"/>
          <p:cNvSpPr/>
          <p:nvPr/>
        </p:nvSpPr>
        <p:spPr>
          <a:xfrm>
            <a:off x="566928" y="2788920"/>
            <a:ext cx="8046720" cy="566928"/>
          </a:xfrm>
          <a:prstGeom prst="rect">
            <a:avLst/>
          </a:prstGeom>
          <a:noFill/>
          <a:ln/>
        </p:spPr>
        <p:txBody>
          <a:bodyPr wrap="square" rtlCol="0" anchor="ctr"/>
          <a:lstStyle/>
          <a:p>
            <a:pPr indent="0" marL="0">
              <a:buNone/>
            </a:pPr>
            <a:r>
              <a:rPr lang="en-US" sz="1100" b="1" dirty="0">
                <a:solidFill>
                  <a:srgbClr val="113D63"/>
                </a:solidFill>
                <a:latin typeface="Calibri" pitchFamily="34" charset="0"/>
                <a:ea typeface="Calibri" pitchFamily="34" charset="-122"/>
                <a:cs typeface="Calibri" pitchFamily="34" charset="-120"/>
              </a:rPr>
              <a:t>Bottom line:  </a:t>
            </a:r>
            <a:pPr indent="0" marL="0">
              <a:buNone/>
            </a:pPr>
            <a:r>
              <a:rPr lang="en-US" sz="1100" dirty="0">
                <a:solidFill>
                  <a:srgbClr val="1A1A1A"/>
                </a:solidFill>
                <a:latin typeface="Calibri" pitchFamily="34" charset="0"/>
                <a:ea typeface="Calibri" pitchFamily="34" charset="-122"/>
                <a:cs typeface="Calibri" pitchFamily="34" charset="-120"/>
              </a:rPr>
              <a:t>RTX is in active production ramp mode absorbing significant capital upfront.</a:t>
            </a:r>
            <a:endParaRPr lang="en-US" sz="1100" dirty="0"/>
          </a:p>
        </p:txBody>
      </p:sp>
      <p:sp>
        <p:nvSpPr>
          <p:cNvPr id="10" name="Shape 7"/>
          <p:cNvSpPr/>
          <p:nvPr/>
        </p:nvSpPr>
        <p:spPr>
          <a:xfrm>
            <a:off x="365760" y="3611880"/>
            <a:ext cx="1965960" cy="914400"/>
          </a:xfrm>
          <a:prstGeom prst="roundRect">
            <a:avLst>
              <a:gd name="adj" fmla="val 5000"/>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1" name="Text 8"/>
          <p:cNvSpPr/>
          <p:nvPr/>
        </p:nvSpPr>
        <p:spPr>
          <a:xfrm>
            <a:off x="493776" y="3730752"/>
            <a:ext cx="1737360" cy="237744"/>
          </a:xfrm>
          <a:prstGeom prst="rect">
            <a:avLst/>
          </a:prstGeom>
          <a:noFill/>
          <a:ln/>
        </p:spPr>
        <p:txBody>
          <a:bodyPr wrap="square" rtlCol="0" anchor="ctr"/>
          <a:lstStyle/>
          <a:p>
            <a:pPr indent="0" marL="0">
              <a:buNone/>
            </a:pPr>
            <a:r>
              <a:rPr lang="en-US" sz="750" b="1" spc="150" kern="0" dirty="0">
                <a:solidFill>
                  <a:srgbClr val="64748B"/>
                </a:solidFill>
                <a:latin typeface="Calibri" pitchFamily="34" charset="0"/>
                <a:ea typeface="Calibri" pitchFamily="34" charset="-122"/>
                <a:cs typeface="Calibri" pitchFamily="34" charset="-120"/>
              </a:rPr>
              <a:t>TAX RATE</a:t>
            </a:r>
            <a:endParaRPr lang="en-US" sz="750" dirty="0"/>
          </a:p>
        </p:txBody>
      </p:sp>
      <p:sp>
        <p:nvSpPr>
          <p:cNvPr id="12" name="Text 9"/>
          <p:cNvSpPr/>
          <p:nvPr/>
        </p:nvSpPr>
        <p:spPr>
          <a:xfrm>
            <a:off x="493776" y="3968496"/>
            <a:ext cx="1737360" cy="411480"/>
          </a:xfrm>
          <a:prstGeom prst="rect">
            <a:avLst/>
          </a:prstGeom>
          <a:noFill/>
          <a:ln/>
        </p:spPr>
        <p:txBody>
          <a:bodyPr wrap="square" rtlCol="0" anchor="ctr"/>
          <a:lstStyle/>
          <a:p>
            <a:pPr indent="0" marL="0">
              <a:buNone/>
            </a:pPr>
            <a:r>
              <a:rPr lang="en-US" sz="1900" b="1" dirty="0">
                <a:solidFill>
                  <a:srgbClr val="113D63"/>
                </a:solidFill>
                <a:latin typeface="Calibri" pitchFamily="34" charset="0"/>
                <a:ea typeface="Calibri" pitchFamily="34" charset="-122"/>
                <a:cs typeface="Calibri" pitchFamily="34" charset="-120"/>
              </a:rPr>
              <a:t>21%</a:t>
            </a:r>
            <a:endParaRPr lang="en-US" sz="1900" dirty="0"/>
          </a:p>
        </p:txBody>
      </p:sp>
      <p:sp>
        <p:nvSpPr>
          <p:cNvPr id="13" name="Shape 10"/>
          <p:cNvSpPr/>
          <p:nvPr/>
        </p:nvSpPr>
        <p:spPr>
          <a:xfrm>
            <a:off x="2532888" y="3611880"/>
            <a:ext cx="1965960" cy="914400"/>
          </a:xfrm>
          <a:prstGeom prst="roundRect">
            <a:avLst>
              <a:gd name="adj" fmla="val 5000"/>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4" name="Text 11"/>
          <p:cNvSpPr/>
          <p:nvPr/>
        </p:nvSpPr>
        <p:spPr>
          <a:xfrm>
            <a:off x="2660904" y="3730752"/>
            <a:ext cx="1737360" cy="237744"/>
          </a:xfrm>
          <a:prstGeom prst="rect">
            <a:avLst/>
          </a:prstGeom>
          <a:noFill/>
          <a:ln/>
        </p:spPr>
        <p:txBody>
          <a:bodyPr wrap="square" rtlCol="0" anchor="ctr"/>
          <a:lstStyle/>
          <a:p>
            <a:pPr indent="0" marL="0">
              <a:buNone/>
            </a:pPr>
            <a:r>
              <a:rPr lang="en-US" sz="750" b="1" spc="150" kern="0" dirty="0">
                <a:solidFill>
                  <a:srgbClr val="64748B"/>
                </a:solidFill>
                <a:latin typeface="Calibri" pitchFamily="34" charset="0"/>
                <a:ea typeface="Calibri" pitchFamily="34" charset="-122"/>
                <a:cs typeface="Calibri" pitchFamily="34" charset="-120"/>
              </a:rPr>
              <a:t>LONG-TERM GROWTH</a:t>
            </a:r>
            <a:endParaRPr lang="en-US" sz="750" dirty="0"/>
          </a:p>
        </p:txBody>
      </p:sp>
      <p:sp>
        <p:nvSpPr>
          <p:cNvPr id="15" name="Text 12"/>
          <p:cNvSpPr/>
          <p:nvPr/>
        </p:nvSpPr>
        <p:spPr>
          <a:xfrm>
            <a:off x="2660904" y="3968496"/>
            <a:ext cx="1737360" cy="411480"/>
          </a:xfrm>
          <a:prstGeom prst="rect">
            <a:avLst/>
          </a:prstGeom>
          <a:noFill/>
          <a:ln/>
        </p:spPr>
        <p:txBody>
          <a:bodyPr wrap="square" rtlCol="0" anchor="ctr"/>
          <a:lstStyle/>
          <a:p>
            <a:pPr indent="0" marL="0">
              <a:buNone/>
            </a:pPr>
            <a:r>
              <a:rPr lang="en-US" sz="1900" b="1" dirty="0">
                <a:solidFill>
                  <a:srgbClr val="113D63"/>
                </a:solidFill>
                <a:latin typeface="Calibri" pitchFamily="34" charset="0"/>
                <a:ea typeface="Calibri" pitchFamily="34" charset="-122"/>
                <a:cs typeface="Calibri" pitchFamily="34" charset="-120"/>
              </a:rPr>
              <a:t>3.5%</a:t>
            </a:r>
            <a:endParaRPr lang="en-US" sz="1900" dirty="0"/>
          </a:p>
        </p:txBody>
      </p:sp>
      <p:sp>
        <p:nvSpPr>
          <p:cNvPr id="16" name="Shape 13"/>
          <p:cNvSpPr/>
          <p:nvPr/>
        </p:nvSpPr>
        <p:spPr>
          <a:xfrm>
            <a:off x="4700016" y="3611880"/>
            <a:ext cx="1965960" cy="914400"/>
          </a:xfrm>
          <a:prstGeom prst="roundRect">
            <a:avLst>
              <a:gd name="adj" fmla="val 5000"/>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17" name="Text 14"/>
          <p:cNvSpPr/>
          <p:nvPr/>
        </p:nvSpPr>
        <p:spPr>
          <a:xfrm>
            <a:off x="4828032" y="3730752"/>
            <a:ext cx="1737360" cy="237744"/>
          </a:xfrm>
          <a:prstGeom prst="rect">
            <a:avLst/>
          </a:prstGeom>
          <a:noFill/>
          <a:ln/>
        </p:spPr>
        <p:txBody>
          <a:bodyPr wrap="square" rtlCol="0" anchor="ctr"/>
          <a:lstStyle/>
          <a:p>
            <a:pPr indent="0" marL="0">
              <a:buNone/>
            </a:pPr>
            <a:r>
              <a:rPr lang="en-US" sz="750" b="1" spc="150" kern="0" dirty="0">
                <a:solidFill>
                  <a:srgbClr val="64748B"/>
                </a:solidFill>
                <a:latin typeface="Calibri" pitchFamily="34" charset="0"/>
                <a:ea typeface="Calibri" pitchFamily="34" charset="-122"/>
                <a:cs typeface="Calibri" pitchFamily="34" charset="-120"/>
              </a:rPr>
              <a:t>REVENUE GROWTH</a:t>
            </a:r>
            <a:endParaRPr lang="en-US" sz="750" dirty="0"/>
          </a:p>
        </p:txBody>
      </p:sp>
      <p:sp>
        <p:nvSpPr>
          <p:cNvPr id="18" name="Text 15"/>
          <p:cNvSpPr/>
          <p:nvPr/>
        </p:nvSpPr>
        <p:spPr>
          <a:xfrm>
            <a:off x="4828032" y="3968496"/>
            <a:ext cx="1737360" cy="411480"/>
          </a:xfrm>
          <a:prstGeom prst="rect">
            <a:avLst/>
          </a:prstGeom>
          <a:noFill/>
          <a:ln/>
        </p:spPr>
        <p:txBody>
          <a:bodyPr wrap="square" rtlCol="0" anchor="ctr"/>
          <a:lstStyle/>
          <a:p>
            <a:pPr indent="0" marL="0">
              <a:buNone/>
            </a:pPr>
            <a:r>
              <a:rPr lang="en-US" sz="1900" b="1" dirty="0">
                <a:solidFill>
                  <a:srgbClr val="113D63"/>
                </a:solidFill>
                <a:latin typeface="Calibri" pitchFamily="34" charset="0"/>
                <a:ea typeface="Calibri" pitchFamily="34" charset="-122"/>
                <a:cs typeface="Calibri" pitchFamily="34" charset="-120"/>
              </a:rPr>
              <a:t>5.8%</a:t>
            </a:r>
            <a:endParaRPr lang="en-US" sz="1900" dirty="0"/>
          </a:p>
        </p:txBody>
      </p:sp>
      <p:sp>
        <p:nvSpPr>
          <p:cNvPr id="19" name="Shape 16"/>
          <p:cNvSpPr/>
          <p:nvPr/>
        </p:nvSpPr>
        <p:spPr>
          <a:xfrm>
            <a:off x="6867144" y="3611880"/>
            <a:ext cx="1965960" cy="914400"/>
          </a:xfrm>
          <a:prstGeom prst="roundRect">
            <a:avLst>
              <a:gd name="adj" fmla="val 5000"/>
            </a:avLst>
          </a:prstGeom>
          <a:solidFill>
            <a:srgbClr val="F7FAFC"/>
          </a:solidFill>
          <a:ln w="9525">
            <a:solidFill>
              <a:srgbClr val="E2E8F0"/>
            </a:solidFill>
            <a:prstDash val="solid"/>
          </a:ln>
          <a:effectLst>
            <a:outerShdw sx="100000" sy="100000" kx="0" ky="0" algn="bl" rotWithShape="0" blurRad="63500" dist="25400" dir="2700000">
              <a:srgbClr val="000000">
                <a:alpha val="12000"/>
              </a:srgbClr>
            </a:outerShdw>
          </a:effectLst>
        </p:spPr>
      </p:sp>
      <p:sp>
        <p:nvSpPr>
          <p:cNvPr id="20" name="Text 17"/>
          <p:cNvSpPr/>
          <p:nvPr/>
        </p:nvSpPr>
        <p:spPr>
          <a:xfrm>
            <a:off x="6995160" y="3730752"/>
            <a:ext cx="1737360" cy="237744"/>
          </a:xfrm>
          <a:prstGeom prst="rect">
            <a:avLst/>
          </a:prstGeom>
          <a:noFill/>
          <a:ln/>
        </p:spPr>
        <p:txBody>
          <a:bodyPr wrap="square" rtlCol="0" anchor="ctr"/>
          <a:lstStyle/>
          <a:p>
            <a:pPr indent="0" marL="0">
              <a:buNone/>
            </a:pPr>
            <a:r>
              <a:rPr lang="en-US" sz="750" b="1" spc="150" kern="0" dirty="0">
                <a:solidFill>
                  <a:srgbClr val="64748B"/>
                </a:solidFill>
                <a:latin typeface="Calibri" pitchFamily="34" charset="0"/>
                <a:ea typeface="Calibri" pitchFamily="34" charset="-122"/>
                <a:cs typeface="Calibri" pitchFamily="34" charset="-120"/>
              </a:rPr>
              <a:t>EBIT MARGIN</a:t>
            </a:r>
            <a:endParaRPr lang="en-US" sz="750" dirty="0"/>
          </a:p>
        </p:txBody>
      </p:sp>
      <p:sp>
        <p:nvSpPr>
          <p:cNvPr id="21" name="Text 18"/>
          <p:cNvSpPr/>
          <p:nvPr/>
        </p:nvSpPr>
        <p:spPr>
          <a:xfrm>
            <a:off x="6995160" y="3968496"/>
            <a:ext cx="1737360" cy="411480"/>
          </a:xfrm>
          <a:prstGeom prst="rect">
            <a:avLst/>
          </a:prstGeom>
          <a:noFill/>
          <a:ln/>
        </p:spPr>
        <p:txBody>
          <a:bodyPr wrap="square" rtlCol="0" anchor="ctr"/>
          <a:lstStyle/>
          <a:p>
            <a:pPr indent="0" marL="0">
              <a:buNone/>
            </a:pPr>
            <a:r>
              <a:rPr lang="en-US" sz="1900" b="1" dirty="0">
                <a:solidFill>
                  <a:srgbClr val="113D63"/>
                </a:solidFill>
                <a:latin typeface="Calibri" pitchFamily="34" charset="0"/>
                <a:ea typeface="Calibri" pitchFamily="34" charset="-122"/>
                <a:cs typeface="Calibri" pitchFamily="34" charset="-120"/>
              </a:rPr>
              <a:t>11.4%</a:t>
            </a:r>
            <a:endParaRPr lang="en-US" sz="1900" dirty="0"/>
          </a:p>
        </p:txBody>
      </p:sp>
      <p:sp>
        <p:nvSpPr>
          <p:cNvPr id="22" name="Text 19"/>
          <p:cNvSpPr/>
          <p:nvPr/>
        </p:nvSpPr>
        <p:spPr>
          <a:xfrm>
            <a:off x="365760" y="4572000"/>
            <a:ext cx="8412480" cy="256032"/>
          </a:xfrm>
          <a:prstGeom prst="rect">
            <a:avLst/>
          </a:prstGeom>
          <a:noFill/>
          <a:ln/>
        </p:spPr>
        <p:txBody>
          <a:bodyPr wrap="square" rtlCol="0" anchor="ctr"/>
          <a:lstStyle/>
          <a:p>
            <a:pPr indent="0" marL="0">
              <a:buNone/>
            </a:pPr>
            <a:r>
              <a:rPr lang="en-US" sz="900" i="1" dirty="0">
                <a:solidFill>
                  <a:srgbClr val="64748B"/>
                </a:solidFill>
                <a:latin typeface="Calibri" pitchFamily="34" charset="0"/>
                <a:ea typeface="Calibri" pitchFamily="34" charset="-122"/>
                <a:cs typeface="Calibri" pitchFamily="34" charset="-120"/>
              </a:rPr>
              <a:t>Revenue Growth and EBIT Margin both found with geometric average</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RTX Corporation — Equity Pitch</dc:title>
  <dc:subject>PptxGenJS Presentation</dc:subject>
  <dc:creator>Joe Marfisi</dc:creator>
  <cp:lastModifiedBy>Joe Marfisi</cp:lastModifiedBy>
  <cp:revision>1</cp:revision>
  <dcterms:created xsi:type="dcterms:W3CDTF">2026-07-02T21:39:53Z</dcterms:created>
  <dcterms:modified xsi:type="dcterms:W3CDTF">2026-07-02T21:39:53Z</dcterms:modified>
</cp:coreProperties>
</file>